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61" r:id="rId5"/>
    <p:sldId id="329" r:id="rId6"/>
    <p:sldId id="272" r:id="rId7"/>
    <p:sldId id="334" r:id="rId8"/>
    <p:sldId id="318" r:id="rId9"/>
    <p:sldId id="330" r:id="rId10"/>
    <p:sldId id="332" r:id="rId11"/>
    <p:sldId id="337" r:id="rId12"/>
    <p:sldId id="338" r:id="rId13"/>
    <p:sldId id="339" r:id="rId14"/>
    <p:sldId id="340" r:id="rId15"/>
    <p:sldId id="319" r:id="rId16"/>
    <p:sldId id="274" r:id="rId17"/>
    <p:sldId id="327" r:id="rId18"/>
    <p:sldId id="326" r:id="rId19"/>
    <p:sldId id="322" r:id="rId20"/>
    <p:sldId id="341" r:id="rId21"/>
    <p:sldId id="343" r:id="rId22"/>
    <p:sldId id="342" r:id="rId23"/>
    <p:sldId id="345"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80" autoAdjust="0"/>
  </p:normalViewPr>
  <p:slideViewPr>
    <p:cSldViewPr snapToGrid="0">
      <p:cViewPr varScale="1">
        <p:scale>
          <a:sx n="74" d="100"/>
          <a:sy n="74" d="100"/>
        </p:scale>
        <p:origin x="965" y="67"/>
      </p:cViewPr>
      <p:guideLst>
        <p:guide pos="3840"/>
        <p:guide orient="horz" pos="2160"/>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pPr/>
              <a:t>6/29/2022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pPr/>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pPr/>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pPr/>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 name="Rectangle 56"/>
          <p:cNvSpPr/>
          <p:nvPr userDrawn="1"/>
        </p:nvSpPr>
        <p:spPr>
          <a:xfrm>
            <a:off x="0" y="6076472"/>
            <a:ext cx="12192000" cy="78152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229" y="6055841"/>
            <a:ext cx="814439" cy="814439"/>
          </a:xfrm>
          <a:prstGeom prst="rect">
            <a:avLst/>
          </a:prstGeom>
        </p:spPr>
      </p:pic>
      <p:sp>
        <p:nvSpPr>
          <p:cNvPr id="61" name="Rectangle 60"/>
          <p:cNvSpPr/>
          <p:nvPr userDrawn="1"/>
        </p:nvSpPr>
        <p:spPr>
          <a:xfrm>
            <a:off x="0" y="59570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2211" y="254607"/>
            <a:ext cx="1570669" cy="1570669"/>
          </a:xfrm>
          <a:prstGeom prst="rect">
            <a:avLst/>
          </a:prstGeom>
        </p:spPr>
      </p:pic>
      <p:pic>
        <p:nvPicPr>
          <p:cNvPr id="68" name="Picture 6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932" y="6116801"/>
            <a:ext cx="2903792" cy="691755"/>
          </a:xfrm>
          <a:prstGeom prst="rect">
            <a:avLst/>
          </a:prstGeom>
        </p:spPr>
      </p:pic>
      <p:pic>
        <p:nvPicPr>
          <p:cNvPr id="69" name="Picture 6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36453" y="6144555"/>
            <a:ext cx="2474601" cy="625838"/>
          </a:xfrm>
          <a:prstGeom prst="rect">
            <a:avLst/>
          </a:prstGeom>
        </p:spPr>
      </p:pic>
      <p:pic>
        <p:nvPicPr>
          <p:cNvPr id="70" name="Picture 6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76876" y="6113647"/>
            <a:ext cx="1876242" cy="61492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2" y="-159"/>
            <a:ext cx="7315200" cy="6056891"/>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0" name="Rectangle 59"/>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68" name="Picture 6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843" y="5908220"/>
            <a:ext cx="3011327" cy="717373"/>
          </a:xfrm>
          <a:prstGeom prst="rect">
            <a:avLst/>
          </a:prstGeom>
        </p:spPr>
      </p:pic>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9" name="Rectangle 58"/>
          <p:cNvSpPr/>
          <p:nvPr userDrawn="1"/>
        </p:nvSpPr>
        <p:spPr>
          <a:xfrm>
            <a:off x="0" y="6076472"/>
            <a:ext cx="12192000" cy="78152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229" y="6055841"/>
            <a:ext cx="814439" cy="814439"/>
          </a:xfrm>
          <a:prstGeom prst="rect">
            <a:avLst/>
          </a:prstGeom>
        </p:spPr>
      </p:pic>
      <p:sp>
        <p:nvSpPr>
          <p:cNvPr id="63" name="Rectangle 62"/>
          <p:cNvSpPr/>
          <p:nvPr userDrawn="1"/>
        </p:nvSpPr>
        <p:spPr>
          <a:xfrm>
            <a:off x="0" y="59570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9932" y="6116801"/>
            <a:ext cx="2903792" cy="691755"/>
          </a:xfrm>
          <a:prstGeom prst="rect">
            <a:avLst/>
          </a:prstGeom>
        </p:spPr>
      </p:pic>
      <p:pic>
        <p:nvPicPr>
          <p:cNvPr id="69" name="Picture 6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6453" y="6144555"/>
            <a:ext cx="2474601" cy="625838"/>
          </a:xfrm>
          <a:prstGeom prst="rect">
            <a:avLst/>
          </a:prstGeom>
        </p:spPr>
      </p:pic>
      <p:pic>
        <p:nvPicPr>
          <p:cNvPr id="70" name="Picture 6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76876" y="6113647"/>
            <a:ext cx="1876242" cy="614923"/>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0" y="59570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userDrawn="1"/>
        </p:nvSpPr>
        <p:spPr>
          <a:xfrm>
            <a:off x="0" y="59570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9" name="Rectangle 58"/>
          <p:cNvSpPr/>
          <p:nvPr userDrawn="1"/>
        </p:nvSpPr>
        <p:spPr>
          <a:xfrm>
            <a:off x="0" y="6076472"/>
            <a:ext cx="12192000" cy="78152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pic>
        <p:nvPicPr>
          <p:cNvPr id="61" name="Picture 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229" y="6055841"/>
            <a:ext cx="814439" cy="814439"/>
          </a:xfrm>
          <a:prstGeom prst="rect">
            <a:avLst/>
          </a:prstGeom>
        </p:spPr>
      </p:pic>
      <p:sp>
        <p:nvSpPr>
          <p:cNvPr id="63" name="Rectangle 62"/>
          <p:cNvSpPr/>
          <p:nvPr userDrawn="1"/>
        </p:nvSpPr>
        <p:spPr>
          <a:xfrm>
            <a:off x="0" y="59570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9932" y="6116801"/>
            <a:ext cx="2903792" cy="691755"/>
          </a:xfrm>
          <a:prstGeom prst="rect">
            <a:avLst/>
          </a:prstGeom>
        </p:spPr>
      </p:pic>
      <p:pic>
        <p:nvPicPr>
          <p:cNvPr id="67" name="Picture 6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6453" y="6144555"/>
            <a:ext cx="2474601" cy="625838"/>
          </a:xfrm>
          <a:prstGeom prst="rect">
            <a:avLst/>
          </a:prstGeom>
        </p:spPr>
      </p:pic>
      <p:pic>
        <p:nvPicPr>
          <p:cNvPr id="68" name="Picture 6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76876" y="6113647"/>
            <a:ext cx="1876242" cy="61492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70866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1"/>
            <a:ext cx="6217920" cy="529994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10665311" y="6289679"/>
            <a:ext cx="918882" cy="222436"/>
          </a:xfrm>
          <a:prstGeom prst="rect">
            <a:avLst/>
          </a:prstGeom>
        </p:spPr>
        <p:txBody>
          <a:bodyPr/>
          <a:lstStyle/>
          <a:p>
            <a:fld id="{E31375A4-56A4-47D6-9801-1991572033F7}" type="slidenum">
              <a:rPr lang="en-US" smtClean="0"/>
              <a:pPr/>
              <a:t>‹#›</a:t>
            </a:fld>
            <a:endParaRPr lang="en-US" dirty="0"/>
          </a:p>
        </p:txBody>
      </p:sp>
      <p:sp>
        <p:nvSpPr>
          <p:cNvPr id="63" name="Rectangle 62"/>
          <p:cNvSpPr/>
          <p:nvPr userDrawn="1"/>
        </p:nvSpPr>
        <p:spPr>
          <a:xfrm>
            <a:off x="0" y="6114572"/>
            <a:ext cx="12192000" cy="78152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229" y="6093941"/>
            <a:ext cx="814439" cy="814439"/>
          </a:xfrm>
          <a:prstGeom prst="rect">
            <a:avLst/>
          </a:prstGeom>
        </p:spPr>
      </p:pic>
      <p:sp>
        <p:nvSpPr>
          <p:cNvPr id="67" name="Rectangle 66"/>
          <p:cNvSpPr/>
          <p:nvPr userDrawn="1"/>
        </p:nvSpPr>
        <p:spPr>
          <a:xfrm>
            <a:off x="0" y="59951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9932" y="6116801"/>
            <a:ext cx="2903792" cy="691755"/>
          </a:xfrm>
          <a:prstGeom prst="rect">
            <a:avLst/>
          </a:prstGeom>
        </p:spPr>
      </p:pic>
      <p:pic>
        <p:nvPicPr>
          <p:cNvPr id="75" name="Picture 7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6453" y="6144555"/>
            <a:ext cx="2474601" cy="625838"/>
          </a:xfrm>
          <a:prstGeom prst="rect">
            <a:avLst/>
          </a:prstGeom>
        </p:spPr>
      </p:pic>
      <p:pic>
        <p:nvPicPr>
          <p:cNvPr id="76" name="Picture 7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76876" y="6113647"/>
            <a:ext cx="1876242" cy="61492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70866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10665311" y="6289679"/>
            <a:ext cx="918882" cy="222436"/>
          </a:xfrm>
          <a:prstGeom prst="rect">
            <a:avLst/>
          </a:prstGeom>
        </p:spPr>
        <p:txBody>
          <a:bodyPr/>
          <a:lstStyle/>
          <a:p>
            <a:fld id="{E31375A4-56A4-47D6-9801-1991572033F7}" type="slidenum">
              <a:rPr lang="en-US" smtClean="0"/>
              <a:pPr/>
              <a:t>‹#›</a:t>
            </a:fld>
            <a:endParaRPr lang="en-US"/>
          </a:p>
        </p:txBody>
      </p:sp>
      <p:sp>
        <p:nvSpPr>
          <p:cNvPr id="63" name="Rectangle 62"/>
          <p:cNvSpPr/>
          <p:nvPr userDrawn="1"/>
        </p:nvSpPr>
        <p:spPr>
          <a:xfrm>
            <a:off x="0" y="6114572"/>
            <a:ext cx="12192000" cy="78152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229" y="6093941"/>
            <a:ext cx="814439" cy="814439"/>
          </a:xfrm>
          <a:prstGeom prst="rect">
            <a:avLst/>
          </a:prstGeom>
        </p:spPr>
      </p:pic>
      <p:sp>
        <p:nvSpPr>
          <p:cNvPr id="67" name="Rectangle 66"/>
          <p:cNvSpPr/>
          <p:nvPr userDrawn="1"/>
        </p:nvSpPr>
        <p:spPr>
          <a:xfrm>
            <a:off x="0" y="59951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3"/>
          <p:cNvSpPr>
            <a:spLocks noGrp="1"/>
          </p:cNvSpPr>
          <p:nvPr>
            <p:ph type="body" sz="half" idx="13" hasCustomPrompt="1"/>
          </p:nvPr>
        </p:nvSpPr>
        <p:spPr>
          <a:xfrm>
            <a:off x="1611846" y="430458"/>
            <a:ext cx="3657600" cy="2285950"/>
          </a:xfrm>
        </p:spPr>
        <p:txBody>
          <a:bodyPr>
            <a:normAutofit/>
          </a:bodyPr>
          <a:lstStyle>
            <a:lvl1pPr marL="0" indent="0">
              <a:spcBef>
                <a:spcPts val="1200"/>
              </a:spcBef>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Picture</a:t>
            </a:r>
          </a:p>
        </p:txBody>
      </p:sp>
      <p:pic>
        <p:nvPicPr>
          <p:cNvPr id="75" name="Picture 7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9932" y="6116801"/>
            <a:ext cx="2903792" cy="691755"/>
          </a:xfrm>
          <a:prstGeom prst="rect">
            <a:avLst/>
          </a:prstGeom>
        </p:spPr>
      </p:pic>
      <p:pic>
        <p:nvPicPr>
          <p:cNvPr id="76" name="Picture 7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6453" y="6144555"/>
            <a:ext cx="2474601" cy="625838"/>
          </a:xfrm>
          <a:prstGeom prst="rect">
            <a:avLst/>
          </a:prstGeom>
        </p:spPr>
      </p:pic>
      <p:pic>
        <p:nvPicPr>
          <p:cNvPr id="77" name="Picture 7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76876" y="6113647"/>
            <a:ext cx="1876242" cy="614923"/>
          </a:xfrm>
          <a:prstGeom prst="rect">
            <a:avLst/>
          </a:prstGeom>
        </p:spPr>
      </p:pic>
    </p:spTree>
    <p:extLst>
      <p:ext uri="{BB962C8B-B14F-4D97-AF65-F5344CB8AC3E}">
        <p14:creationId xmlns:p14="http://schemas.microsoft.com/office/powerpoint/2010/main" val="101862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6076472"/>
            <a:ext cx="12192000" cy="781527"/>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userDrawn="1"/>
        </p:nvGrpSpPr>
        <p:grpSpPr bwMode="hidden">
          <a:xfrm>
            <a:off x="-1" y="0"/>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62" name="Picture 6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229" y="6055841"/>
            <a:ext cx="814439" cy="814439"/>
          </a:xfrm>
          <a:prstGeom prst="rect">
            <a:avLst/>
          </a:prstGeom>
        </p:spPr>
      </p:pic>
      <p:sp>
        <p:nvSpPr>
          <p:cNvPr id="66" name="Rectangle 65"/>
          <p:cNvSpPr/>
          <p:nvPr userDrawn="1"/>
        </p:nvSpPr>
        <p:spPr>
          <a:xfrm>
            <a:off x="0" y="5957010"/>
            <a:ext cx="12192000" cy="7549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09932" y="6116801"/>
            <a:ext cx="2903792" cy="691755"/>
          </a:xfrm>
          <a:prstGeom prst="rect">
            <a:avLst/>
          </a:prstGeom>
        </p:spPr>
      </p:pic>
      <p:pic>
        <p:nvPicPr>
          <p:cNvPr id="67" name="Picture 6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6453" y="6144555"/>
            <a:ext cx="2474601" cy="625838"/>
          </a:xfrm>
          <a:prstGeom prst="rect">
            <a:avLst/>
          </a:prstGeom>
        </p:spPr>
      </p:pic>
      <p:pic>
        <p:nvPicPr>
          <p:cNvPr id="68" name="Picture 6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776876" y="6113647"/>
            <a:ext cx="1876242" cy="61492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70" r:id="rId9"/>
    <p:sldLayoutId id="2147483669"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2188092"/>
          </a:xfrm>
        </p:spPr>
        <p:txBody>
          <a:bodyPr>
            <a:normAutofit/>
          </a:bodyPr>
          <a:lstStyle/>
          <a:p>
            <a:pPr algn="ctr"/>
            <a:r>
              <a:rPr lang="en-US" sz="4400" dirty="0" smtClean="0">
                <a:latin typeface="Arial Rounded MT Bold" pitchFamily="34" charset="0"/>
              </a:rPr>
              <a:t>Managing Crisis: The role of Education and Young People</a:t>
            </a:r>
            <a:br>
              <a:rPr lang="en-US" sz="4400" dirty="0" smtClean="0">
                <a:latin typeface="Arial Rounded MT Bold" pitchFamily="34" charset="0"/>
              </a:rPr>
            </a:br>
            <a:r>
              <a:rPr lang="en-US" sz="4400" dirty="0">
                <a:latin typeface="Arial Rounded MT Bold" pitchFamily="34" charset="0"/>
              </a:rPr>
              <a:t/>
            </a:r>
            <a:br>
              <a:rPr lang="en-US" sz="4400" dirty="0">
                <a:latin typeface="Arial Rounded MT Bold" pitchFamily="34" charset="0"/>
              </a:rPr>
            </a:br>
            <a:r>
              <a:rPr lang="en-US" sz="3200" dirty="0" smtClean="0">
                <a:solidFill>
                  <a:srgbClr val="FF0000"/>
                </a:solidFill>
                <a:latin typeface="Arial Rounded MT Bold" pitchFamily="34" charset="0"/>
              </a:rPr>
              <a:t>RRCS Youth Experience</a:t>
            </a:r>
            <a:endParaRPr lang="en-US" sz="3200" dirty="0">
              <a:solidFill>
                <a:srgbClr val="FF0000"/>
              </a:solidFill>
              <a:latin typeface="Arial Rounded MT Bold" pitchFamily="34" charset="0"/>
            </a:endParaRPr>
          </a:p>
        </p:txBody>
      </p:sp>
      <p:sp>
        <p:nvSpPr>
          <p:cNvPr id="3" name="Subtitle 2"/>
          <p:cNvSpPr>
            <a:spLocks noGrp="1"/>
          </p:cNvSpPr>
          <p:nvPr>
            <p:ph type="subTitle" idx="1"/>
          </p:nvPr>
        </p:nvSpPr>
        <p:spPr>
          <a:xfrm>
            <a:off x="1293845" y="5334000"/>
            <a:ext cx="9604310" cy="555764"/>
          </a:xfrm>
        </p:spPr>
        <p:txBody>
          <a:bodyPr>
            <a:normAutofit fontScale="92500"/>
          </a:bodyPr>
          <a:lstStyle/>
          <a:p>
            <a:pPr algn="ctr"/>
            <a:r>
              <a:rPr lang="en-US" sz="2800" b="1" dirty="0" smtClean="0">
                <a:solidFill>
                  <a:srgbClr val="0000FF"/>
                </a:solidFill>
                <a:latin typeface="Arial Rounded MT Bold" pitchFamily="34" charset="0"/>
              </a:rPr>
              <a:t>Alexia RUBUGA, President of RRCS National Youth Council</a:t>
            </a:r>
            <a:endParaRPr lang="en-US" sz="2800" b="1" dirty="0">
              <a:solidFill>
                <a:srgbClr val="0000FF"/>
              </a:solidFill>
              <a:latin typeface="Arial Rounded MT Bold" pitchFamily="34" charset="0"/>
            </a:endParaRP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1"/>
            <a:ext cx="11658600" cy="5219700"/>
          </a:xfrm>
        </p:spPr>
        <p:txBody>
          <a:bodyPr>
            <a:noAutofit/>
          </a:bodyPr>
          <a:lstStyle/>
          <a:p>
            <a:pPr lvl="1">
              <a:lnSpc>
                <a:spcPct val="110000"/>
              </a:lnSpc>
              <a:spcBef>
                <a:spcPts val="0"/>
              </a:spcBef>
            </a:pPr>
            <a:r>
              <a:rPr lang="en-GB" sz="2500" dirty="0">
                <a:latin typeface="Calibri" panose="020F0502020204030204" pitchFamily="34" charset="0"/>
                <a:cs typeface="Calibri" panose="020F0502020204030204" pitchFamily="34" charset="0"/>
              </a:rPr>
              <a:t>The </a:t>
            </a:r>
            <a:r>
              <a:rPr lang="en-GB" sz="2500" dirty="0" smtClean="0">
                <a:latin typeface="Calibri" panose="020F0502020204030204" pitchFamily="34" charset="0"/>
                <a:cs typeface="Calibri" panose="020F0502020204030204" pitchFamily="34" charset="0"/>
              </a:rPr>
              <a:t>peace building Youth </a:t>
            </a:r>
            <a:r>
              <a:rPr lang="en-GB" sz="2500" dirty="0">
                <a:latin typeface="Calibri" panose="020F0502020204030204" pitchFamily="34" charset="0"/>
                <a:cs typeface="Calibri" panose="020F0502020204030204" pitchFamily="34" charset="0"/>
              </a:rPr>
              <a:t>Action programs are implemented in </a:t>
            </a:r>
            <a:r>
              <a:rPr lang="en-GB" sz="2500" dirty="0" smtClean="0">
                <a:latin typeface="Calibri" panose="020F0502020204030204" pitchFamily="34" charset="0"/>
                <a:cs typeface="Calibri" panose="020F0502020204030204" pitchFamily="34" charset="0"/>
              </a:rPr>
              <a:t>Red Cross </a:t>
            </a:r>
            <a:r>
              <a:rPr lang="en-GB" sz="2500" dirty="0">
                <a:latin typeface="Calibri" panose="020F0502020204030204" pitchFamily="34" charset="0"/>
                <a:cs typeface="Calibri" panose="020F0502020204030204" pitchFamily="34" charset="0"/>
              </a:rPr>
              <a:t>youth sections in schools and this encourages youth and young adults to learn about the rules of armed conflict and empowers them to explore </a:t>
            </a:r>
            <a:r>
              <a:rPr lang="en-GB" sz="2500" dirty="0" smtClean="0">
                <a:latin typeface="Calibri" panose="020F0502020204030204" pitchFamily="34" charset="0"/>
                <a:cs typeface="Calibri" panose="020F0502020204030204" pitchFamily="34" charset="0"/>
              </a:rPr>
              <a:t>international humanitarian law </a:t>
            </a:r>
            <a:r>
              <a:rPr lang="en-GB" sz="2500" dirty="0">
                <a:latin typeface="Calibri" panose="020F0502020204030204" pitchFamily="34" charset="0"/>
                <a:cs typeface="Calibri" panose="020F0502020204030204" pitchFamily="34" charset="0"/>
              </a:rPr>
              <a:t>through peer-to-peer campaigns.</a:t>
            </a:r>
          </a:p>
          <a:p>
            <a:pPr lvl="1">
              <a:lnSpc>
                <a:spcPct val="110000"/>
              </a:lnSpc>
              <a:spcBef>
                <a:spcPts val="0"/>
              </a:spcBef>
            </a:pPr>
            <a:r>
              <a:rPr lang="en-GB" sz="2500" dirty="0" smtClean="0">
                <a:latin typeface="Calibri" panose="020F0502020204030204" pitchFamily="34" charset="0"/>
                <a:cs typeface="Calibri" panose="020F0502020204030204" pitchFamily="34" charset="0"/>
              </a:rPr>
              <a:t>There are regular Psychological First Aid Interventions during commemoration events for genocide countrywide</a:t>
            </a:r>
          </a:p>
          <a:p>
            <a:pPr lvl="1">
              <a:lnSpc>
                <a:spcPct val="110000"/>
              </a:lnSpc>
              <a:spcBef>
                <a:spcPts val="0"/>
              </a:spcBef>
            </a:pPr>
            <a:r>
              <a:rPr lang="en-GB" sz="2500" dirty="0" smtClean="0">
                <a:latin typeface="Calibri" panose="020F0502020204030204" pitchFamily="34" charset="0"/>
                <a:cs typeface="Calibri" panose="020F0502020204030204" pitchFamily="34" charset="0"/>
              </a:rPr>
              <a:t>Besides</a:t>
            </a:r>
            <a:r>
              <a:rPr lang="en-GB" sz="2500" dirty="0">
                <a:latin typeface="Calibri" panose="020F0502020204030204" pitchFamily="34" charset="0"/>
                <a:cs typeface="Calibri" panose="020F0502020204030204" pitchFamily="34" charset="0"/>
              </a:rPr>
              <a:t>, during the years of the pandemic Rwanda Red Cross youth worked hand in hand with government youth volunteers on the forefront of the programs developed to stop the spread of the </a:t>
            </a:r>
            <a:r>
              <a:rPr lang="en-GB" sz="2500" dirty="0" smtClean="0">
                <a:latin typeface="Calibri" panose="020F0502020204030204" pitchFamily="34" charset="0"/>
                <a:cs typeface="Calibri" panose="020F0502020204030204" pitchFamily="34" charset="0"/>
              </a:rPr>
              <a:t>pandemic</a:t>
            </a:r>
          </a:p>
          <a:p>
            <a:pPr lvl="1">
              <a:lnSpc>
                <a:spcPct val="110000"/>
              </a:lnSpc>
              <a:spcBef>
                <a:spcPts val="0"/>
              </a:spcBef>
            </a:pPr>
            <a:r>
              <a:rPr lang="en-GB" sz="2500" dirty="0" smtClean="0">
                <a:latin typeface="Calibri" panose="020F0502020204030204" pitchFamily="34" charset="0"/>
                <a:cs typeface="Calibri" panose="020F0502020204030204" pitchFamily="34" charset="0"/>
              </a:rPr>
              <a:t>The hotline established during Covid19 helped in disseminating information and addressing the psychosocial issues</a:t>
            </a:r>
          </a:p>
          <a:p>
            <a:pPr lvl="1">
              <a:lnSpc>
                <a:spcPct val="110000"/>
              </a:lnSpc>
              <a:spcBef>
                <a:spcPts val="0"/>
              </a:spcBef>
            </a:pPr>
            <a:r>
              <a:rPr lang="en-GB" sz="2500" dirty="0" smtClean="0">
                <a:latin typeface="Calibri" panose="020F0502020204030204" pitchFamily="34" charset="0"/>
                <a:cs typeface="Calibri" panose="020F0502020204030204" pitchFamily="34" charset="0"/>
              </a:rPr>
              <a:t>Refugee response program: prevention of gender based violence, vocational training …</a:t>
            </a:r>
            <a:endParaRPr lang="en-GB" sz="2500" dirty="0">
              <a:latin typeface="Calibri" panose="020F0502020204030204" pitchFamily="34" charset="0"/>
              <a:cs typeface="Calibri" panose="020F0502020204030204" pitchFamily="34" charset="0"/>
            </a:endParaRPr>
          </a:p>
          <a:p>
            <a:pPr lvl="1">
              <a:lnSpc>
                <a:spcPct val="110000"/>
              </a:lnSpc>
              <a:spcBef>
                <a:spcPts val="0"/>
              </a:spcBef>
            </a:pPr>
            <a:endParaRPr lang="en-GB" sz="2600" dirty="0" smtClean="0">
              <a:latin typeface="Calibri" panose="020F0502020204030204" pitchFamily="34" charset="0"/>
              <a:cs typeface="Calibri" panose="020F0502020204030204" pitchFamily="34" charset="0"/>
            </a:endParaRPr>
          </a:p>
          <a:p>
            <a:pPr lvl="1">
              <a:lnSpc>
                <a:spcPct val="110000"/>
              </a:lnSpc>
              <a:spcBef>
                <a:spcPts val="0"/>
              </a:spcBef>
            </a:pPr>
            <a:endParaRPr lang="en-GB" sz="2800"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271954" y="1"/>
            <a:ext cx="9601200" cy="571500"/>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Various initiatives of </a:t>
            </a:r>
            <a:r>
              <a:rPr lang="en-GB" sz="3600" dirty="0">
                <a:solidFill>
                  <a:srgbClr val="0000FF"/>
                </a:solidFill>
                <a:latin typeface="Calibri" panose="020F0502020204030204" pitchFamily="34" charset="0"/>
                <a:cs typeface="Calibri" panose="020F0502020204030204" pitchFamily="34" charset="0"/>
              </a:rPr>
              <a:t>RRCS </a:t>
            </a:r>
            <a:r>
              <a:rPr lang="en-GB" sz="3600" dirty="0" smtClean="0">
                <a:solidFill>
                  <a:srgbClr val="0000FF"/>
                </a:solidFill>
                <a:latin typeface="Calibri" panose="020F0502020204030204" pitchFamily="34" charset="0"/>
                <a:cs typeface="Calibri" panose="020F0502020204030204" pitchFamily="34" charset="0"/>
              </a:rPr>
              <a:t>Youth supporting other Youth</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72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2779674"/>
          </a:xfrm>
        </p:spPr>
        <p:txBody>
          <a:bodyPr>
            <a:normAutofit/>
          </a:bodyPr>
          <a:lstStyle/>
          <a:p>
            <a:pPr algn="ctr"/>
            <a:r>
              <a:rPr lang="en-GB" sz="4000" dirty="0" smtClean="0">
                <a:solidFill>
                  <a:srgbClr val="0000FF"/>
                </a:solidFill>
                <a:latin typeface="Calibri" panose="020F0502020204030204" pitchFamily="34" charset="0"/>
                <a:cs typeface="Calibri" panose="020F0502020204030204" pitchFamily="34" charset="0"/>
              </a:rPr>
              <a:t>Examples of Volunteers’ interventions during Covid19 response and other crisis</a:t>
            </a:r>
            <a:br>
              <a:rPr lang="en-GB" sz="4000" dirty="0" smtClean="0">
                <a:solidFill>
                  <a:srgbClr val="0000FF"/>
                </a:solidFill>
                <a:latin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306158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896591"/>
            <a:ext cx="12053454" cy="2060865"/>
          </a:xfrm>
        </p:spPr>
        <p:txBody>
          <a:bodyPr>
            <a:normAutofit/>
          </a:bodyPr>
          <a:lstStyle/>
          <a:p>
            <a:pPr>
              <a:spcBef>
                <a:spcPts val="0"/>
              </a:spcBef>
              <a:buFont typeface="Courier New" panose="02070309020205020404" pitchFamily="49" charset="0"/>
              <a:buChar char="o"/>
            </a:pPr>
            <a:r>
              <a:rPr lang="en-GB" dirty="0" smtClean="0"/>
              <a:t>Multiple Covid19 prevention campaigns to disseminate knowledge on the pandemic and prevention measures: over 19.7 million people reached (cumulative)</a:t>
            </a:r>
          </a:p>
          <a:p>
            <a:pPr>
              <a:spcBef>
                <a:spcPts val="0"/>
              </a:spcBef>
              <a:buFont typeface="Courier New" panose="02070309020205020404" pitchFamily="49" charset="0"/>
              <a:buChar char="o"/>
            </a:pPr>
            <a:r>
              <a:rPr lang="en-GB" dirty="0" smtClean="0"/>
              <a:t>Over 1 million people reached to address Covid19 vaccine </a:t>
            </a:r>
            <a:r>
              <a:rPr lang="en-GB" dirty="0"/>
              <a:t>hesitancy and through frequent rumour tracking exercises, to inform the mobilisation messages</a:t>
            </a:r>
          </a:p>
          <a:p>
            <a:pPr>
              <a:spcBef>
                <a:spcPts val="0"/>
              </a:spcBef>
              <a:buFont typeface="Courier New" panose="02070309020205020404" pitchFamily="49" charset="0"/>
              <a:buChar char="o"/>
            </a:pPr>
            <a:r>
              <a:rPr lang="en-GB" dirty="0" smtClean="0"/>
              <a:t>Active </a:t>
            </a:r>
            <a:r>
              <a:rPr lang="en-GB" dirty="0" smtClean="0"/>
              <a:t>mobilisation on Covid19 vaccination activities and support the vaccination activities</a:t>
            </a:r>
          </a:p>
          <a:p>
            <a:pPr>
              <a:spcBef>
                <a:spcPts val="0"/>
              </a:spcBef>
              <a:buFont typeface="Courier New" panose="02070309020205020404" pitchFamily="49" charset="0"/>
              <a:buChar char="o"/>
            </a:pPr>
            <a:r>
              <a:rPr lang="en-GB" dirty="0" smtClean="0"/>
              <a:t>Multiple </a:t>
            </a:r>
            <a:r>
              <a:rPr lang="en-GB" dirty="0" smtClean="0"/>
              <a:t>communication tools used: mobile radio, megaphones, radio talks, posters, ….</a:t>
            </a:r>
            <a:endParaRPr lang="en-GB" dirty="0"/>
          </a:p>
        </p:txBody>
      </p:sp>
      <p:sp>
        <p:nvSpPr>
          <p:cNvPr id="4" name="Title 1"/>
          <p:cNvSpPr txBox="1">
            <a:spLocks/>
          </p:cNvSpPr>
          <p:nvPr/>
        </p:nvSpPr>
        <p:spPr>
          <a:xfrm>
            <a:off x="1271954" y="0"/>
            <a:ext cx="9601200" cy="65462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Risk </a:t>
            </a:r>
            <a:r>
              <a:rPr lang="en-GB" sz="3600" dirty="0" smtClean="0">
                <a:solidFill>
                  <a:srgbClr val="0000FF"/>
                </a:solidFill>
                <a:latin typeface="Calibri" panose="020F0502020204030204" pitchFamily="34" charset="0"/>
                <a:cs typeface="Calibri" panose="020F0502020204030204" pitchFamily="34" charset="0"/>
              </a:rPr>
              <a:t>Communication and Community </a:t>
            </a:r>
            <a:r>
              <a:rPr lang="en-GB" sz="3600" dirty="0" smtClean="0">
                <a:solidFill>
                  <a:srgbClr val="0000FF"/>
                </a:solidFill>
                <a:latin typeface="Calibri" panose="020F0502020204030204" pitchFamily="34" charset="0"/>
                <a:cs typeface="Calibri" panose="020F0502020204030204" pitchFamily="34" charset="0"/>
              </a:rPr>
              <a:t>Engagement activities conducted by volunteers</a:t>
            </a:r>
            <a:endParaRPr lang="en-GB" sz="3600" dirty="0">
              <a:solidFill>
                <a:srgbClr val="0000FF"/>
              </a:solidFill>
              <a:latin typeface="Calibri" panose="020F0502020204030204" pitchFamily="34" charset="0"/>
              <a:cs typeface="Calibri" panose="020F0502020204030204" pitchFamily="34" charset="0"/>
            </a:endParaRPr>
          </a:p>
        </p:txBody>
      </p:sp>
      <p:pic>
        <p:nvPicPr>
          <p:cNvPr id="7" name="Picture 6" descr="C:\Users\user\Downloads\WhatsApp Image 2021-01-18 at 20.44.11.jpeg"/>
          <p:cNvPicPr/>
          <p:nvPr/>
        </p:nvPicPr>
        <p:blipFill rotWithShape="1">
          <a:blip r:embed="rId2" cstate="print">
            <a:extLst>
              <a:ext uri="{28A0092B-C50C-407E-A947-70E740481C1C}">
                <a14:useLocalDpi xmlns:a14="http://schemas.microsoft.com/office/drawing/2010/main" val="0"/>
              </a:ext>
            </a:extLst>
          </a:blip>
          <a:srcRect/>
          <a:stretch/>
        </p:blipFill>
        <p:spPr bwMode="auto">
          <a:xfrm>
            <a:off x="8801100" y="561109"/>
            <a:ext cx="3381536" cy="3335482"/>
          </a:xfrm>
          <a:prstGeom prst="rect">
            <a:avLst/>
          </a:prstGeom>
          <a:noFill/>
          <a:ln>
            <a:noFill/>
          </a:ln>
          <a:extLst>
            <a:ext uri="{53640926-AAD7-44D8-BBD7-CCE9431645EC}">
              <a14:shadowObscured xmlns:a14="http://schemas.microsoft.com/office/drawing/2010/main"/>
            </a:ext>
          </a:extLst>
        </p:spPr>
      </p:pic>
      <p:pic>
        <p:nvPicPr>
          <p:cNvPr id="9" name="Picture 8" descr="C:\Users\user\Downloads\WhatsApp Image 2021-01-19 at 20.08.37.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61109"/>
            <a:ext cx="4181781" cy="3335482"/>
          </a:xfrm>
          <a:prstGeom prst="rect">
            <a:avLst/>
          </a:prstGeom>
          <a:noFill/>
          <a:ln>
            <a:noFill/>
          </a:ln>
        </p:spPr>
      </p:pic>
      <p:pic>
        <p:nvPicPr>
          <p:cNvPr id="10" name="Picture 9" descr="C:\Users\user\Downloads\WhatsApp Image 2021-01-02 at 17.45.43.jpeg"/>
          <p:cNvPicPr/>
          <p:nvPr/>
        </p:nvPicPr>
        <p:blipFill rotWithShape="1">
          <a:blip r:embed="rId4" cstate="print">
            <a:extLst>
              <a:ext uri="{28A0092B-C50C-407E-A947-70E740481C1C}">
                <a14:useLocalDpi xmlns:a14="http://schemas.microsoft.com/office/drawing/2010/main" val="0"/>
              </a:ext>
            </a:extLst>
          </a:blip>
          <a:srcRect/>
          <a:stretch/>
        </p:blipFill>
        <p:spPr bwMode="auto">
          <a:xfrm>
            <a:off x="4181782" y="561109"/>
            <a:ext cx="4619318" cy="33354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60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7700" y="0"/>
            <a:ext cx="10839450" cy="834887"/>
          </a:xfrm>
        </p:spPr>
        <p:txBody>
          <a:bodyPr>
            <a:normAutofit fontScale="90000"/>
          </a:bodyPr>
          <a:lstStyle/>
          <a:p>
            <a:pPr algn="ctr"/>
            <a:r>
              <a:rPr lang="en-GB" sz="2800" dirty="0" smtClean="0">
                <a:solidFill>
                  <a:srgbClr val="0000FF"/>
                </a:solidFill>
                <a:latin typeface="Calibri" panose="020F0502020204030204" pitchFamily="34" charset="0"/>
                <a:cs typeface="Calibri" panose="020F0502020204030204" pitchFamily="34" charset="0"/>
              </a:rPr>
              <a:t>Youth were at the forefront of Covid19 response with Community mobilisation and support</a:t>
            </a:r>
            <a:endParaRPr lang="en-GB" sz="2800" dirty="0">
              <a:solidFill>
                <a:srgbClr val="0000FF"/>
              </a:solidFill>
              <a:latin typeface="Calibri" panose="020F0502020204030204" pitchFamily="34" charset="0"/>
              <a:cs typeface="Calibri" panose="020F0502020204030204" pitchFamily="34" charset="0"/>
            </a:endParaRPr>
          </a:p>
        </p:txBody>
      </p:sp>
      <p:pic>
        <p:nvPicPr>
          <p:cNvPr id="6" name="Picture 5" descr="C:\Users\user\Downloads\WhatsApp Image 2021-06-29 at 23.25.14.jpeg"/>
          <p:cNvPicPr/>
          <p:nvPr/>
        </p:nvPicPr>
        <p:blipFill>
          <a:blip r:embed="rId2">
            <a:extLst>
              <a:ext uri="{28A0092B-C50C-407E-A947-70E740481C1C}">
                <a14:useLocalDpi xmlns:a14="http://schemas.microsoft.com/office/drawing/2010/main" val="0"/>
              </a:ext>
            </a:extLst>
          </a:blip>
          <a:srcRect/>
          <a:stretch>
            <a:fillRect/>
          </a:stretch>
        </p:blipFill>
        <p:spPr bwMode="auto">
          <a:xfrm>
            <a:off x="647700" y="1204577"/>
            <a:ext cx="5372100" cy="3933575"/>
          </a:xfrm>
          <a:prstGeom prst="rect">
            <a:avLst/>
          </a:prstGeom>
          <a:noFill/>
          <a:ln>
            <a:noFill/>
          </a:ln>
        </p:spPr>
      </p:pic>
      <p:sp>
        <p:nvSpPr>
          <p:cNvPr id="2" name="TextBox 1"/>
          <p:cNvSpPr txBox="1"/>
          <p:nvPr/>
        </p:nvSpPr>
        <p:spPr>
          <a:xfrm>
            <a:off x="789708" y="5372100"/>
            <a:ext cx="10546773" cy="369332"/>
          </a:xfrm>
          <a:prstGeom prst="rect">
            <a:avLst/>
          </a:prstGeom>
          <a:noFill/>
        </p:spPr>
        <p:txBody>
          <a:bodyPr wrap="square" rtlCol="0">
            <a:spAutoFit/>
          </a:bodyPr>
          <a:lstStyle/>
          <a:p>
            <a:pPr algn="ctr"/>
            <a:r>
              <a:rPr lang="en-GB" dirty="0" smtClean="0"/>
              <a:t>Using megaphones, radio talks in order to disseminate the Covid19 prevention messages</a:t>
            </a:r>
            <a:endParaRPr lang="en-GB" dirty="0"/>
          </a:p>
        </p:txBody>
      </p:sp>
      <p:pic>
        <p:nvPicPr>
          <p:cNvPr id="3" name="Picture 2"/>
          <p:cNvPicPr>
            <a:picLocks noChangeAspect="1"/>
          </p:cNvPicPr>
          <p:nvPr/>
        </p:nvPicPr>
        <p:blipFill>
          <a:blip r:embed="rId3"/>
          <a:stretch>
            <a:fillRect/>
          </a:stretch>
        </p:blipFill>
        <p:spPr>
          <a:xfrm>
            <a:off x="6063094" y="1204576"/>
            <a:ext cx="5702186" cy="3933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391" y="4312227"/>
            <a:ext cx="9743209" cy="1478973"/>
          </a:xfrm>
        </p:spPr>
        <p:txBody>
          <a:bodyPr/>
          <a:lstStyle/>
          <a:p>
            <a:pPr>
              <a:buFont typeface="Courier New" panose="02070309020205020404" pitchFamily="49" charset="0"/>
              <a:buChar char="o"/>
            </a:pPr>
            <a:r>
              <a:rPr lang="en-GB" dirty="0" smtClean="0"/>
              <a:t>A call centre was established at RRCS HQ with aim of providing information and other required feedbacks on Covid19: 10 – 15 calls handled every day. </a:t>
            </a:r>
          </a:p>
          <a:p>
            <a:pPr>
              <a:buFont typeface="Courier New" panose="02070309020205020404" pitchFamily="49" charset="0"/>
              <a:buChar char="o"/>
            </a:pPr>
            <a:r>
              <a:rPr lang="en-GB" dirty="0" smtClean="0"/>
              <a:t>In addition, </a:t>
            </a:r>
            <a:r>
              <a:rPr lang="en-GB" dirty="0" smtClean="0"/>
              <a:t>youth volunteers </a:t>
            </a:r>
            <a:r>
              <a:rPr lang="en-GB" dirty="0" smtClean="0"/>
              <a:t>were engaged in PSS at community level: over 1 million reached with PSS intervention through home visits by volunteers</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15" y="0"/>
            <a:ext cx="5532293" cy="3751118"/>
          </a:xfrm>
          <a:prstGeom prst="rect">
            <a:avLst/>
          </a:prstGeom>
          <a:noFill/>
          <a:ln>
            <a:noFill/>
          </a:ln>
        </p:spPr>
      </p:pic>
      <p:pic>
        <p:nvPicPr>
          <p:cNvPr id="5" name="Picture 4" descr="C:\Users\user\Dropbox\My PC (LAPTOP-F7PKGUA8)\Desktop\Photo USAID\PSS 1.jpg"/>
          <p:cNvPicPr/>
          <p:nvPr/>
        </p:nvPicPr>
        <p:blipFill rotWithShape="1">
          <a:blip r:embed="rId3" cstate="print">
            <a:extLst>
              <a:ext uri="{28A0092B-C50C-407E-A947-70E740481C1C}">
                <a14:useLocalDpi xmlns:a14="http://schemas.microsoft.com/office/drawing/2010/main" val="0"/>
              </a:ext>
            </a:extLst>
          </a:blip>
          <a:srcRect t="3015" b="15211"/>
          <a:stretch/>
        </p:blipFill>
        <p:spPr bwMode="auto">
          <a:xfrm>
            <a:off x="5889608" y="0"/>
            <a:ext cx="5519609" cy="3751118"/>
          </a:xfrm>
          <a:prstGeom prst="rect">
            <a:avLst/>
          </a:prstGeom>
          <a:noFill/>
          <a:ln>
            <a:noFill/>
          </a:ln>
        </p:spPr>
      </p:pic>
    </p:spTree>
    <p:extLst>
      <p:ext uri="{BB962C8B-B14F-4D97-AF65-F5344CB8AC3E}">
        <p14:creationId xmlns:p14="http://schemas.microsoft.com/office/powerpoint/2010/main" val="4434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4" y="4603172"/>
            <a:ext cx="10572136" cy="1188027"/>
          </a:xfrm>
        </p:spPr>
        <p:txBody>
          <a:bodyPr/>
          <a:lstStyle/>
          <a:p>
            <a:r>
              <a:rPr lang="en-GB" dirty="0" smtClean="0"/>
              <a:t>Since July 2021, 592 Covid19 cases transported through 2 National Society’s ambulances stationed at the National Command Post / Kigali to support Ministry of Health</a:t>
            </a:r>
          </a:p>
          <a:p>
            <a:r>
              <a:rPr lang="en-GB" dirty="0" smtClean="0"/>
              <a:t>7 drivers and 9 nurses are continuously committed to this activity</a:t>
            </a:r>
            <a:endParaRPr lang="en-GB" dirty="0"/>
          </a:p>
        </p:txBody>
      </p:sp>
      <p:pic>
        <p:nvPicPr>
          <p:cNvPr id="4" name="Picture 3"/>
          <p:cNvPicPr>
            <a:picLocks noChangeAspect="1"/>
          </p:cNvPicPr>
          <p:nvPr/>
        </p:nvPicPr>
        <p:blipFill>
          <a:blip r:embed="rId2"/>
          <a:stretch>
            <a:fillRect/>
          </a:stretch>
        </p:blipFill>
        <p:spPr>
          <a:xfrm>
            <a:off x="324464" y="772491"/>
            <a:ext cx="4819036" cy="3798307"/>
          </a:xfrm>
          <a:prstGeom prst="rect">
            <a:avLst/>
          </a:prstGeom>
        </p:spPr>
      </p:pic>
      <p:sp>
        <p:nvSpPr>
          <p:cNvPr id="6" name="Title 1"/>
          <p:cNvSpPr txBox="1">
            <a:spLocks/>
          </p:cNvSpPr>
          <p:nvPr/>
        </p:nvSpPr>
        <p:spPr>
          <a:xfrm>
            <a:off x="1271954" y="0"/>
            <a:ext cx="9601200" cy="65462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Provisio</a:t>
            </a:r>
            <a:r>
              <a:rPr lang="en-GB" sz="3600" dirty="0" smtClean="0">
                <a:solidFill>
                  <a:srgbClr val="0000FF"/>
                </a:solidFill>
                <a:latin typeface="Calibri" panose="020F0502020204030204" pitchFamily="34" charset="0"/>
                <a:cs typeface="Calibri" panose="020F0502020204030204" pitchFamily="34" charset="0"/>
              </a:rPr>
              <a:t>n of </a:t>
            </a:r>
            <a:r>
              <a:rPr lang="en-GB" sz="3600" dirty="0" smtClean="0">
                <a:solidFill>
                  <a:srgbClr val="0000FF"/>
                </a:solidFill>
                <a:latin typeface="Calibri" panose="020F0502020204030204" pitchFamily="34" charset="0"/>
                <a:cs typeface="Calibri" panose="020F0502020204030204" pitchFamily="34" charset="0"/>
              </a:rPr>
              <a:t>Ambulance services through trained Emergency medical technicians</a:t>
            </a:r>
            <a:endParaRPr lang="en-GB" sz="3600" dirty="0">
              <a:solidFill>
                <a:srgbClr val="0000FF"/>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5421"/>
          <a:stretch/>
        </p:blipFill>
        <p:spPr>
          <a:xfrm>
            <a:off x="5352607" y="754639"/>
            <a:ext cx="6212475" cy="3748520"/>
          </a:xfrm>
          <a:prstGeom prst="rect">
            <a:avLst/>
          </a:prstGeom>
        </p:spPr>
      </p:pic>
    </p:spTree>
    <p:extLst>
      <p:ext uri="{BB962C8B-B14F-4D97-AF65-F5344CB8AC3E}">
        <p14:creationId xmlns:p14="http://schemas.microsoft.com/office/powerpoint/2010/main" val="26936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4831771"/>
            <a:ext cx="9611591" cy="1032165"/>
          </a:xfrm>
        </p:spPr>
        <p:txBody>
          <a:bodyPr/>
          <a:lstStyle/>
          <a:p>
            <a:pPr>
              <a:buFont typeface="Courier New" panose="02070309020205020404" pitchFamily="49" charset="0"/>
              <a:buChar char="o"/>
            </a:pPr>
            <a:r>
              <a:rPr lang="en-GB" dirty="0" smtClean="0"/>
              <a:t>Trained RRCS teams supported safe burial across the country: estimated </a:t>
            </a:r>
            <a:r>
              <a:rPr lang="en-GB" b="1" dirty="0" smtClean="0"/>
              <a:t>40%</a:t>
            </a:r>
            <a:r>
              <a:rPr lang="en-GB" dirty="0" smtClean="0"/>
              <a:t> of the </a:t>
            </a:r>
            <a:r>
              <a:rPr lang="en-GB" dirty="0" smtClean="0"/>
              <a:t>Covid19 </a:t>
            </a:r>
            <a:r>
              <a:rPr lang="en-GB" dirty="0" smtClean="0"/>
              <a:t>victims’ burials were facilitated by trained RRCS volunteers </a:t>
            </a:r>
            <a:endParaRPr lang="en-GB" dirty="0"/>
          </a:p>
        </p:txBody>
      </p:sp>
      <p:sp>
        <p:nvSpPr>
          <p:cNvPr id="4" name="Title 1"/>
          <p:cNvSpPr txBox="1">
            <a:spLocks/>
          </p:cNvSpPr>
          <p:nvPr/>
        </p:nvSpPr>
        <p:spPr>
          <a:xfrm>
            <a:off x="1271954" y="1"/>
            <a:ext cx="9601200" cy="529936"/>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Support for Safe Burial conducted by volunteers across the country</a:t>
            </a:r>
            <a:endParaRPr lang="en-GB" sz="3600" dirty="0">
              <a:solidFill>
                <a:srgbClr val="0000FF"/>
              </a:solidFill>
              <a:latin typeface="Calibri" panose="020F0502020204030204" pitchFamily="34" charset="0"/>
              <a:cs typeface="Calibri" panose="020F050202020403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51" y="654627"/>
            <a:ext cx="5310621" cy="388620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9135" y="685799"/>
            <a:ext cx="5881255" cy="3855028"/>
          </a:xfrm>
          <a:prstGeom prst="rect">
            <a:avLst/>
          </a:prstGeom>
          <a:noFill/>
          <a:ln>
            <a:noFill/>
          </a:ln>
        </p:spPr>
      </p:pic>
    </p:spTree>
    <p:extLst>
      <p:ext uri="{BB962C8B-B14F-4D97-AF65-F5344CB8AC3E}">
        <p14:creationId xmlns:p14="http://schemas.microsoft.com/office/powerpoint/2010/main" val="168611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2779674"/>
          </a:xfrm>
        </p:spPr>
        <p:txBody>
          <a:bodyPr>
            <a:normAutofit/>
          </a:bodyPr>
          <a:lstStyle/>
          <a:p>
            <a:pPr algn="ctr"/>
            <a:r>
              <a:rPr lang="en-GB" sz="4000" dirty="0" smtClean="0">
                <a:solidFill>
                  <a:srgbClr val="0000FF"/>
                </a:solidFill>
                <a:latin typeface="Calibri" panose="020F0502020204030204" pitchFamily="34" charset="0"/>
                <a:cs typeface="Calibri" panose="020F0502020204030204" pitchFamily="34" charset="0"/>
              </a:rPr>
              <a:t>2.3</a:t>
            </a:r>
            <a:r>
              <a:rPr lang="en-GB" sz="4000" dirty="0">
                <a:solidFill>
                  <a:srgbClr val="0000FF"/>
                </a:solidFill>
                <a:latin typeface="Calibri" panose="020F0502020204030204" pitchFamily="34" charset="0"/>
                <a:cs typeface="Calibri" panose="020F0502020204030204" pitchFamily="34" charset="0"/>
              </a:rPr>
              <a:t>/: Is there any peer to peer support in crisis situation to young people for mental health and other needs</a:t>
            </a:r>
            <a:r>
              <a:rPr lang="en-GB" sz="4000" dirty="0" smtClean="0">
                <a:solidFill>
                  <a:srgbClr val="0000FF"/>
                </a:solidFill>
                <a:latin typeface="Calibri" panose="020F0502020204030204" pitchFamily="34" charset="0"/>
                <a:cs typeface="Calibri" panose="020F0502020204030204" pitchFamily="34" charset="0"/>
              </a:rPr>
              <a:t>?</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34377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571501"/>
            <a:ext cx="10785764" cy="5219700"/>
          </a:xfrm>
        </p:spPr>
        <p:txBody>
          <a:bodyPr>
            <a:noAutofit/>
          </a:bodyPr>
          <a:lstStyle/>
          <a:p>
            <a:pPr lvl="1">
              <a:lnSpc>
                <a:spcPct val="110000"/>
              </a:lnSpc>
              <a:spcBef>
                <a:spcPts val="0"/>
              </a:spcBef>
            </a:pPr>
            <a:r>
              <a:rPr lang="en-GB" sz="2600" dirty="0" smtClean="0">
                <a:latin typeface="Calibri" panose="020F0502020204030204" pitchFamily="34" charset="0"/>
                <a:cs typeface="Calibri" panose="020F0502020204030204" pitchFamily="34" charset="0"/>
              </a:rPr>
              <a:t>The RRCS youth sections in schools are supporting their colleagues in peace building initiatives and responding to mental issues</a:t>
            </a:r>
          </a:p>
          <a:p>
            <a:pPr lvl="1">
              <a:lnSpc>
                <a:spcPct val="110000"/>
              </a:lnSpc>
              <a:spcBef>
                <a:spcPts val="0"/>
              </a:spcBef>
            </a:pPr>
            <a:r>
              <a:rPr lang="en-GB" sz="2600" dirty="0" smtClean="0">
                <a:latin typeface="Calibri" panose="020F0502020204030204" pitchFamily="34" charset="0"/>
                <a:cs typeface="Calibri" panose="020F0502020204030204" pitchFamily="34" charset="0"/>
              </a:rPr>
              <a:t>RRCS organise youth camps bringing together youth from various backgrounds, for education awareness and initiative to support other youth: this is a peer to peer initiative to address mental issues</a:t>
            </a:r>
          </a:p>
          <a:p>
            <a:pPr lvl="1">
              <a:lnSpc>
                <a:spcPct val="110000"/>
              </a:lnSpc>
              <a:spcBef>
                <a:spcPts val="0"/>
              </a:spcBef>
            </a:pPr>
            <a:r>
              <a:rPr lang="en-GB" sz="2600" dirty="0" smtClean="0">
                <a:latin typeface="Calibri" panose="020F0502020204030204" pitchFamily="34" charset="0"/>
                <a:cs typeface="Calibri" panose="020F0502020204030204" pitchFamily="34" charset="0"/>
              </a:rPr>
              <a:t>In refugee response programs, youth volunteers from refugees and those from host communities are working closer to support their colleagues: the sports and other recreation activities help in addressing mental health issues; home visits are also conducted</a:t>
            </a:r>
          </a:p>
          <a:p>
            <a:pPr lvl="1">
              <a:lnSpc>
                <a:spcPct val="110000"/>
              </a:lnSpc>
              <a:spcBef>
                <a:spcPts val="0"/>
              </a:spcBef>
            </a:pPr>
            <a:r>
              <a:rPr lang="en-GB" sz="2600" dirty="0" smtClean="0">
                <a:latin typeface="Calibri" panose="020F0502020204030204" pitchFamily="34" charset="0"/>
                <a:cs typeface="Calibri" panose="020F0502020204030204" pitchFamily="34" charset="0"/>
              </a:rPr>
              <a:t>There are youth friendly centres that help the youth to meet together and share their experiences and supporting each</a:t>
            </a:r>
          </a:p>
          <a:p>
            <a:pPr lvl="1">
              <a:lnSpc>
                <a:spcPct val="110000"/>
              </a:lnSpc>
              <a:spcBef>
                <a:spcPts val="0"/>
              </a:spcBef>
            </a:pPr>
            <a:endParaRPr lang="en-GB" sz="2800"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271954" y="1"/>
            <a:ext cx="9601200" cy="5715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Peer </a:t>
            </a:r>
            <a:r>
              <a:rPr lang="en-GB" sz="3600" dirty="0">
                <a:solidFill>
                  <a:srgbClr val="0000FF"/>
                </a:solidFill>
                <a:latin typeface="Calibri" panose="020F0502020204030204" pitchFamily="34" charset="0"/>
                <a:cs typeface="Calibri" panose="020F0502020204030204" pitchFamily="34" charset="0"/>
              </a:rPr>
              <a:t>to peer support </a:t>
            </a:r>
            <a:r>
              <a:rPr lang="en-GB" sz="3600" dirty="0" smtClean="0">
                <a:solidFill>
                  <a:srgbClr val="0000FF"/>
                </a:solidFill>
                <a:latin typeface="Calibri" panose="020F0502020204030204" pitchFamily="34" charset="0"/>
                <a:cs typeface="Calibri" panose="020F0502020204030204" pitchFamily="34" charset="0"/>
              </a:rPr>
              <a:t>initiatives</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06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9601200" cy="675409"/>
          </a:xfrm>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1582" y="675409"/>
            <a:ext cx="4592782" cy="4592782"/>
          </a:xfrm>
        </p:spPr>
      </p:pic>
      <p:sp>
        <p:nvSpPr>
          <p:cNvPr id="5" name="TextBox 4"/>
          <p:cNvSpPr txBox="1"/>
          <p:nvPr/>
        </p:nvSpPr>
        <p:spPr>
          <a:xfrm>
            <a:off x="6577445" y="5268191"/>
            <a:ext cx="4436919" cy="646331"/>
          </a:xfrm>
          <a:prstGeom prst="rect">
            <a:avLst/>
          </a:prstGeom>
          <a:noFill/>
        </p:spPr>
        <p:txBody>
          <a:bodyPr wrap="square" rtlCol="0">
            <a:spAutoFit/>
          </a:bodyPr>
          <a:lstStyle/>
          <a:p>
            <a:r>
              <a:rPr lang="en-GB" b="1" dirty="0" smtClean="0"/>
              <a:t>Youth volunteers supporting their peers during commemoration events</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00100"/>
            <a:ext cx="3048000" cy="4468091"/>
          </a:xfrm>
          <a:prstGeom prst="rect">
            <a:avLst/>
          </a:prstGeom>
        </p:spPr>
      </p:pic>
      <p:sp>
        <p:nvSpPr>
          <p:cNvPr id="7" name="TextBox 6"/>
          <p:cNvSpPr txBox="1"/>
          <p:nvPr/>
        </p:nvSpPr>
        <p:spPr>
          <a:xfrm>
            <a:off x="945572" y="5268191"/>
            <a:ext cx="4436919" cy="646331"/>
          </a:xfrm>
          <a:prstGeom prst="rect">
            <a:avLst/>
          </a:prstGeom>
          <a:noFill/>
        </p:spPr>
        <p:txBody>
          <a:bodyPr wrap="square" rtlCol="0">
            <a:spAutoFit/>
          </a:bodyPr>
          <a:lstStyle/>
          <a:p>
            <a:r>
              <a:rPr lang="en-GB" b="1" dirty="0" smtClean="0"/>
              <a:t>Peace building initiatives among the Youth done by other youth</a:t>
            </a:r>
            <a:endParaRPr lang="en-GB" b="1" dirty="0"/>
          </a:p>
        </p:txBody>
      </p:sp>
    </p:spTree>
    <p:extLst>
      <p:ext uri="{BB962C8B-B14F-4D97-AF65-F5344CB8AC3E}">
        <p14:creationId xmlns:p14="http://schemas.microsoft.com/office/powerpoint/2010/main" val="393519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66750" y="800100"/>
            <a:ext cx="10896600" cy="4991101"/>
          </a:xfrm>
        </p:spPr>
        <p:txBody>
          <a:bodyPr>
            <a:normAutofit/>
          </a:bodyPr>
          <a:lstStyle/>
          <a:p>
            <a:pPr marL="514350" lvl="0" indent="-514350">
              <a:lnSpc>
                <a:spcPct val="114000"/>
              </a:lnSpc>
              <a:spcBef>
                <a:spcPct val="0"/>
              </a:spcBef>
              <a:buFont typeface="+mj-lt"/>
              <a:buAutoNum type="arabicPeriod"/>
            </a:pPr>
            <a:r>
              <a:rPr lang="en-GB" sz="2800" dirty="0" smtClean="0">
                <a:latin typeface="Calibri" panose="020F0502020204030204" pitchFamily="34" charset="0"/>
                <a:cs typeface="Calibri" panose="020F0502020204030204" pitchFamily="34" charset="0"/>
              </a:rPr>
              <a:t>Summary presentation of the National Society</a:t>
            </a:r>
          </a:p>
          <a:p>
            <a:pPr marL="514350" indent="-514350">
              <a:lnSpc>
                <a:spcPct val="114000"/>
              </a:lnSpc>
              <a:spcBef>
                <a:spcPct val="0"/>
              </a:spcBef>
              <a:buFont typeface="+mj-lt"/>
              <a:buAutoNum type="arabicPeriod"/>
            </a:pPr>
            <a:r>
              <a:rPr lang="en-GB" sz="2800" dirty="0" smtClean="0">
                <a:latin typeface="Calibri" panose="020F0502020204030204" pitchFamily="34" charset="0"/>
                <a:cs typeface="Calibri" panose="020F0502020204030204" pitchFamily="34" charset="0"/>
              </a:rPr>
              <a:t>Discussions:</a:t>
            </a:r>
          </a:p>
          <a:p>
            <a:pPr marL="742950" lvl="1" indent="-514350">
              <a:lnSpc>
                <a:spcPct val="114000"/>
              </a:lnSpc>
              <a:spcBef>
                <a:spcPct val="0"/>
              </a:spcBef>
              <a:buFont typeface="Wingdings" panose="05000000000000000000" pitchFamily="2" charset="2"/>
              <a:buChar char="Ø"/>
            </a:pPr>
            <a:r>
              <a:rPr lang="en-GB" sz="2600" dirty="0" smtClean="0">
                <a:latin typeface="Calibri" panose="020F0502020204030204" pitchFamily="34" charset="0"/>
                <a:cs typeface="Calibri" panose="020F0502020204030204" pitchFamily="34" charset="0"/>
              </a:rPr>
              <a:t>Q1</a:t>
            </a:r>
            <a:r>
              <a:rPr lang="en-GB" sz="2600" dirty="0">
                <a:latin typeface="Calibri" panose="020F0502020204030204" pitchFamily="34" charset="0"/>
                <a:cs typeface="Calibri" panose="020F0502020204030204" pitchFamily="34" charset="0"/>
              </a:rPr>
              <a:t>/: What do you see as threats and what were </a:t>
            </a:r>
            <a:r>
              <a:rPr lang="en-GB" sz="2600" dirty="0" smtClean="0">
                <a:latin typeface="Calibri" panose="020F0502020204030204" pitchFamily="34" charset="0"/>
                <a:cs typeface="Calibri" panose="020F0502020204030204" pitchFamily="34" charset="0"/>
              </a:rPr>
              <a:t>/ </a:t>
            </a:r>
            <a:r>
              <a:rPr lang="en-GB" sz="2600" dirty="0">
                <a:latin typeface="Calibri" panose="020F0502020204030204" pitchFamily="34" charset="0"/>
                <a:cs typeface="Calibri" panose="020F0502020204030204" pitchFamily="34" charset="0"/>
              </a:rPr>
              <a:t>are opportunities for young people during </a:t>
            </a:r>
            <a:r>
              <a:rPr lang="en-GB" sz="2600" dirty="0" smtClean="0">
                <a:latin typeface="Calibri" panose="020F0502020204030204" pitchFamily="34" charset="0"/>
                <a:cs typeface="Calibri" panose="020F0502020204030204" pitchFamily="34" charset="0"/>
              </a:rPr>
              <a:t>wars &amp; </a:t>
            </a:r>
            <a:r>
              <a:rPr lang="en-GB" sz="2600" dirty="0">
                <a:latin typeface="Calibri" panose="020F0502020204030204" pitchFamily="34" charset="0"/>
                <a:cs typeface="Calibri" panose="020F0502020204030204" pitchFamily="34" charset="0"/>
              </a:rPr>
              <a:t>crisis in Rwanda</a:t>
            </a:r>
            <a:r>
              <a:rPr lang="en-GB" sz="2600" dirty="0" smtClean="0">
                <a:latin typeface="Calibri" panose="020F0502020204030204" pitchFamily="34" charset="0"/>
                <a:cs typeface="Calibri" panose="020F0502020204030204" pitchFamily="34" charset="0"/>
              </a:rPr>
              <a:t>?</a:t>
            </a:r>
          </a:p>
          <a:p>
            <a:pPr marL="742950" lvl="1" indent="-514350">
              <a:lnSpc>
                <a:spcPct val="114000"/>
              </a:lnSpc>
              <a:spcBef>
                <a:spcPct val="0"/>
              </a:spcBef>
              <a:buFont typeface="Wingdings" panose="05000000000000000000" pitchFamily="2" charset="2"/>
              <a:buChar char="Ø"/>
            </a:pPr>
            <a:r>
              <a:rPr lang="en-GB" sz="2600" dirty="0" smtClean="0">
                <a:latin typeface="Calibri" panose="020F0502020204030204" pitchFamily="34" charset="0"/>
                <a:cs typeface="Calibri" panose="020F0502020204030204" pitchFamily="34" charset="0"/>
              </a:rPr>
              <a:t>Q2</a:t>
            </a:r>
            <a:r>
              <a:rPr lang="en-GB" sz="2600" dirty="0">
                <a:latin typeface="Calibri" panose="020F0502020204030204" pitchFamily="34" charset="0"/>
                <a:cs typeface="Calibri" panose="020F0502020204030204" pitchFamily="34" charset="0"/>
              </a:rPr>
              <a:t>/: How does </a:t>
            </a:r>
            <a:r>
              <a:rPr lang="en-GB" sz="2600" dirty="0" smtClean="0">
                <a:latin typeface="Calibri" panose="020F0502020204030204" pitchFamily="34" charset="0"/>
                <a:cs typeface="Calibri" panose="020F0502020204030204" pitchFamily="34" charset="0"/>
              </a:rPr>
              <a:t>Rwanda </a:t>
            </a:r>
            <a:r>
              <a:rPr lang="en-GB" sz="2600" dirty="0">
                <a:latin typeface="Calibri" panose="020F0502020204030204" pitchFamily="34" charset="0"/>
                <a:cs typeface="Calibri" panose="020F0502020204030204" pitchFamily="34" charset="0"/>
              </a:rPr>
              <a:t>RC Youth support other youth in crisis situations</a:t>
            </a:r>
            <a:r>
              <a:rPr lang="en-GB" sz="2600" dirty="0" smtClean="0">
                <a:latin typeface="Calibri" panose="020F0502020204030204" pitchFamily="34" charset="0"/>
                <a:cs typeface="Calibri" panose="020F0502020204030204" pitchFamily="34" charset="0"/>
              </a:rPr>
              <a:t>?</a:t>
            </a:r>
          </a:p>
          <a:p>
            <a:pPr marL="742950" lvl="1" indent="-514350">
              <a:lnSpc>
                <a:spcPct val="114000"/>
              </a:lnSpc>
              <a:spcBef>
                <a:spcPct val="0"/>
              </a:spcBef>
              <a:buFont typeface="Wingdings" panose="05000000000000000000" pitchFamily="2" charset="2"/>
              <a:buChar char="Ø"/>
            </a:pPr>
            <a:r>
              <a:rPr lang="en-GB" sz="2600" dirty="0" smtClean="0">
                <a:latin typeface="Calibri" panose="020F0502020204030204" pitchFamily="34" charset="0"/>
                <a:cs typeface="Calibri" panose="020F0502020204030204" pitchFamily="34" charset="0"/>
              </a:rPr>
              <a:t>Q3</a:t>
            </a:r>
            <a:r>
              <a:rPr lang="en-GB" sz="2600" dirty="0">
                <a:latin typeface="Calibri" panose="020F0502020204030204" pitchFamily="34" charset="0"/>
                <a:cs typeface="Calibri" panose="020F0502020204030204" pitchFamily="34" charset="0"/>
              </a:rPr>
              <a:t>/: Is there any peer to peer support in crisis situation to young people for mental health and other needs?</a:t>
            </a:r>
          </a:p>
          <a:p>
            <a:pPr marL="514350" indent="-514350">
              <a:lnSpc>
                <a:spcPct val="114000"/>
              </a:lnSpc>
              <a:spcBef>
                <a:spcPct val="0"/>
              </a:spcBef>
              <a:buFont typeface="+mj-lt"/>
              <a:buAutoNum type="arabicPeriod"/>
            </a:pPr>
            <a:r>
              <a:rPr lang="en-GB" sz="2800" dirty="0">
                <a:latin typeface="Calibri" panose="020F0502020204030204" pitchFamily="34" charset="0"/>
                <a:cs typeface="Calibri" panose="020F0502020204030204" pitchFamily="34" charset="0"/>
              </a:rPr>
              <a:t>Way forwards</a:t>
            </a:r>
            <a:endParaRPr lang="en-GB" sz="28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1271954" y="0"/>
            <a:ext cx="9601200" cy="654627"/>
          </a:xfrm>
        </p:spPr>
        <p:txBody>
          <a:bodyPr>
            <a:normAutofit/>
          </a:bodyPr>
          <a:lstStyle/>
          <a:p>
            <a:pPr algn="ctr"/>
            <a:r>
              <a:rPr lang="en-GB" sz="3600" dirty="0" smtClean="0">
                <a:solidFill>
                  <a:srgbClr val="0000FF"/>
                </a:solidFill>
                <a:latin typeface="Calibri" panose="020F0502020204030204" pitchFamily="34" charset="0"/>
                <a:cs typeface="Calibri" panose="020F0502020204030204" pitchFamily="34" charset="0"/>
              </a:rPr>
              <a:t>Presentation outline</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316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571501"/>
            <a:ext cx="10785764" cy="5219700"/>
          </a:xfrm>
        </p:spPr>
        <p:txBody>
          <a:bodyPr>
            <a:noAutofit/>
          </a:bodyPr>
          <a:lstStyle/>
          <a:p>
            <a:pPr lvl="1">
              <a:lnSpc>
                <a:spcPct val="110000"/>
              </a:lnSpc>
              <a:spcBef>
                <a:spcPts val="0"/>
              </a:spcBef>
            </a:pPr>
            <a:r>
              <a:rPr lang="en-GB" sz="2600" dirty="0" smtClean="0">
                <a:latin typeface="Calibri" panose="020F0502020204030204" pitchFamily="34" charset="0"/>
                <a:cs typeface="Calibri" panose="020F0502020204030204" pitchFamily="34" charset="0"/>
              </a:rPr>
              <a:t>Increase the training among the youth volunteers in order to strengthen the PSS skills</a:t>
            </a:r>
          </a:p>
          <a:p>
            <a:pPr lvl="1">
              <a:lnSpc>
                <a:spcPct val="110000"/>
              </a:lnSpc>
              <a:spcBef>
                <a:spcPts val="0"/>
              </a:spcBef>
            </a:pPr>
            <a:r>
              <a:rPr lang="en-GB" sz="2600" dirty="0" smtClean="0">
                <a:latin typeface="Calibri" panose="020F0502020204030204" pitchFamily="34" charset="0"/>
                <a:cs typeface="Calibri" panose="020F0502020204030204" pitchFamily="34" charset="0"/>
              </a:rPr>
              <a:t>Strengthen the RRCS humanitarian centre in order to promote culture of peace and social cohesion among the youth</a:t>
            </a:r>
          </a:p>
          <a:p>
            <a:pPr lvl="1">
              <a:lnSpc>
                <a:spcPct val="110000"/>
              </a:lnSpc>
              <a:spcBef>
                <a:spcPts val="0"/>
              </a:spcBef>
            </a:pPr>
            <a:r>
              <a:rPr lang="en-GB" sz="2600" dirty="0" smtClean="0">
                <a:latin typeface="Calibri" panose="020F0502020204030204" pitchFamily="34" charset="0"/>
                <a:cs typeface="Calibri" panose="020F0502020204030204" pitchFamily="34" charset="0"/>
              </a:rPr>
              <a:t>Strengthen the peer to peer support initiatives among the youth in order to address the mental health issues </a:t>
            </a:r>
          </a:p>
          <a:p>
            <a:pPr lvl="1">
              <a:lnSpc>
                <a:spcPct val="110000"/>
              </a:lnSpc>
              <a:spcBef>
                <a:spcPts val="0"/>
              </a:spcBef>
            </a:pPr>
            <a:r>
              <a:rPr lang="en-GB" sz="2600" dirty="0" smtClean="0">
                <a:latin typeface="Calibri" panose="020F0502020204030204" pitchFamily="34" charset="0"/>
                <a:cs typeface="Calibri" panose="020F0502020204030204" pitchFamily="34" charset="0"/>
              </a:rPr>
              <a:t>Networking with other organisation to address the mental health issues among the youth and prevention of gender based violence</a:t>
            </a:r>
            <a:endParaRPr lang="en-GB" sz="2800"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271954" y="1"/>
            <a:ext cx="9601200" cy="5715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3. Way Forwards</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16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788" y="0"/>
            <a:ext cx="8871031" cy="1678329"/>
          </a:xfrm>
          <a:noFill/>
        </p:spPr>
        <p:txBody>
          <a:bodyPr>
            <a:noAutofit/>
          </a:bodyPr>
          <a:lstStyle/>
          <a:p>
            <a:pPr algn="ctr"/>
            <a:r>
              <a:rPr lang="en-GB" sz="4000" b="0" dirty="0" smtClean="0">
                <a:solidFill>
                  <a:schemeClr val="tx1"/>
                </a:solidFill>
                <a:latin typeface="Calibri" panose="020F0502020204030204" pitchFamily="34" charset="0"/>
                <a:cs typeface="Calibri" panose="020F0502020204030204" pitchFamily="34" charset="0"/>
              </a:rPr>
              <a:t/>
            </a:r>
            <a:br>
              <a:rPr lang="en-GB" sz="4000" b="0" dirty="0" smtClean="0">
                <a:solidFill>
                  <a:schemeClr val="tx1"/>
                </a:solidFill>
                <a:latin typeface="Calibri" panose="020F0502020204030204" pitchFamily="34" charset="0"/>
                <a:cs typeface="Calibri" panose="020F0502020204030204" pitchFamily="34" charset="0"/>
              </a:rPr>
            </a:br>
            <a:r>
              <a:rPr lang="en-GB" sz="4000" dirty="0" smtClean="0">
                <a:solidFill>
                  <a:srgbClr val="0000FF"/>
                </a:solidFill>
                <a:latin typeface="Berlin Sans FB Demi" panose="020E0802020502020306" pitchFamily="34" charset="0"/>
                <a:cs typeface="Calibri" panose="020F0502020204030204" pitchFamily="34" charset="0"/>
              </a:rPr>
              <a:t>Together</a:t>
            </a:r>
            <a:r>
              <a:rPr lang="en-GB" sz="4000" dirty="0">
                <a:solidFill>
                  <a:srgbClr val="0000FF"/>
                </a:solidFill>
                <a:latin typeface="Berlin Sans FB Demi" panose="020E0802020502020306" pitchFamily="34" charset="0"/>
                <a:cs typeface="Calibri" panose="020F0502020204030204" pitchFamily="34" charset="0"/>
              </a:rPr>
              <a:t>, we are </a:t>
            </a:r>
            <a:r>
              <a:rPr lang="en-GB" sz="4000" dirty="0" smtClean="0">
                <a:solidFill>
                  <a:srgbClr val="0000FF"/>
                </a:solidFill>
                <a:latin typeface="Berlin Sans FB Demi" panose="020E0802020502020306" pitchFamily="34" charset="0"/>
                <a:cs typeface="Calibri" panose="020F0502020204030204" pitchFamily="34" charset="0"/>
              </a:rPr>
              <a:t>stronger!</a:t>
            </a:r>
            <a:r>
              <a:rPr lang="en-GB" sz="4000" dirty="0" smtClean="0">
                <a:solidFill>
                  <a:srgbClr val="C00000"/>
                </a:solidFill>
                <a:latin typeface="Calibri" panose="020F0502020204030204" pitchFamily="34" charset="0"/>
                <a:cs typeface="Calibri" panose="020F0502020204030204" pitchFamily="34" charset="0"/>
              </a:rPr>
              <a:t/>
            </a:r>
            <a:br>
              <a:rPr lang="en-GB" sz="4000" dirty="0" smtClean="0">
                <a:solidFill>
                  <a:srgbClr val="C00000"/>
                </a:solidFill>
                <a:latin typeface="Calibri" panose="020F0502020204030204" pitchFamily="34" charset="0"/>
                <a:cs typeface="Calibri" panose="020F0502020204030204" pitchFamily="34" charset="0"/>
              </a:rPr>
            </a:br>
            <a:endParaRPr lang="en-GB" sz="4000" dirty="0">
              <a:solidFill>
                <a:srgbClr val="C00000"/>
              </a:solidFill>
              <a:latin typeface="Calibri" panose="020F0502020204030204" pitchFamily="34" charset="0"/>
              <a:cs typeface="Calibri" panose="020F0502020204030204" pitchFamily="34" charset="0"/>
            </a:endParaRPr>
          </a:p>
        </p:txBody>
      </p:sp>
      <p:pic>
        <p:nvPicPr>
          <p:cNvPr id="5" name="Picture 4" descr="C:\Users\User\Desktop\Data collection photos\Data collection and addressing rumors directl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3082" y="1132609"/>
            <a:ext cx="7191800" cy="4821381"/>
          </a:xfrm>
          <a:prstGeom prst="rect">
            <a:avLst/>
          </a:prstGeom>
          <a:noFill/>
          <a:ln>
            <a:noFill/>
          </a:ln>
        </p:spPr>
      </p:pic>
    </p:spTree>
    <p:extLst>
      <p:ext uri="{BB962C8B-B14F-4D97-AF65-F5344CB8AC3E}">
        <p14:creationId xmlns:p14="http://schemas.microsoft.com/office/powerpoint/2010/main" val="114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66750" y="800100"/>
            <a:ext cx="10896600" cy="4991101"/>
          </a:xfrm>
        </p:spPr>
        <p:txBody>
          <a:bodyPr>
            <a:normAutofit fontScale="92500" lnSpcReduction="20000"/>
          </a:bodyPr>
          <a:lstStyle/>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Rwanda Red Cros</a:t>
            </a:r>
            <a:r>
              <a:rPr lang="en-GB" sz="2800" dirty="0" smtClean="0">
                <a:latin typeface="Calibri" panose="020F0502020204030204" pitchFamily="34" charset="0"/>
                <a:cs typeface="Calibri" panose="020F0502020204030204" pitchFamily="34" charset="0"/>
              </a:rPr>
              <a:t>s Society was created in 1962 and officially instituted by Presidential decree of Dec 29, 1964</a:t>
            </a:r>
          </a:p>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There is a decentralised structures chaired by elected governing boards : national level, district level, sector and cell level</a:t>
            </a:r>
          </a:p>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There is a similar youth structure at all levels of decentralised structures</a:t>
            </a:r>
          </a:p>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Red Cross is volunteer based organisation: over 60,000 members and volunteers</a:t>
            </a:r>
          </a:p>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45% of members and majority of volunteers are active Youth volunteers</a:t>
            </a:r>
          </a:p>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Volunteers operates through specialised teams: National emergency team, Branch emergency teams, local emergency teams (sector)</a:t>
            </a:r>
          </a:p>
          <a:p>
            <a:pPr lvl="0">
              <a:lnSpc>
                <a:spcPct val="114000"/>
              </a:lnSpc>
              <a:spcBef>
                <a:spcPct val="0"/>
              </a:spcBef>
              <a:buFont typeface="Arial" pitchFamily="34" charset="0"/>
              <a:buChar char="•"/>
            </a:pPr>
            <a:r>
              <a:rPr lang="en-GB" sz="2800" dirty="0" smtClean="0">
                <a:latin typeface="Calibri" panose="020F0502020204030204" pitchFamily="34" charset="0"/>
                <a:cs typeface="Calibri" panose="020F0502020204030204" pitchFamily="34" charset="0"/>
              </a:rPr>
              <a:t>There is a close collaboration of RRCS structures with the government authorities &amp; other stakeholders at national and decentralised levels: member of various platforms and working groups</a:t>
            </a:r>
            <a:endParaRPr lang="en-GB" sz="2600" dirty="0">
              <a:latin typeface="Calibri" panose="020F0502020204030204" pitchFamily="34" charset="0"/>
              <a:cs typeface="Calibri" panose="020F0502020204030204" pitchFamily="34" charset="0"/>
            </a:endParaRPr>
          </a:p>
          <a:p>
            <a:endParaRPr lang="en-GB" dirty="0"/>
          </a:p>
          <a:p>
            <a:endParaRPr lang="en-GB" dirty="0"/>
          </a:p>
        </p:txBody>
      </p:sp>
      <p:sp>
        <p:nvSpPr>
          <p:cNvPr id="5" name="Title 1"/>
          <p:cNvSpPr>
            <a:spLocks noGrp="1"/>
          </p:cNvSpPr>
          <p:nvPr>
            <p:ph type="title"/>
          </p:nvPr>
        </p:nvSpPr>
        <p:spPr>
          <a:xfrm>
            <a:off x="1271954" y="0"/>
            <a:ext cx="9601200" cy="654627"/>
          </a:xfrm>
        </p:spPr>
        <p:txBody>
          <a:bodyPr>
            <a:normAutofit/>
          </a:bodyPr>
          <a:lstStyle/>
          <a:p>
            <a:pPr algn="ctr"/>
            <a:r>
              <a:rPr lang="en-GB" sz="3600" dirty="0" smtClean="0">
                <a:solidFill>
                  <a:srgbClr val="0000FF"/>
                </a:solidFill>
                <a:latin typeface="Calibri" panose="020F0502020204030204" pitchFamily="34" charset="0"/>
                <a:cs typeface="Calibri" panose="020F0502020204030204" pitchFamily="34" charset="0"/>
              </a:rPr>
              <a:t>1. Background of the National Society</a:t>
            </a:r>
            <a:endParaRPr lang="en-GB" sz="3600" dirty="0">
              <a:solidFill>
                <a:srgbClr val="0000FF"/>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2779674"/>
          </a:xfrm>
        </p:spPr>
        <p:txBody>
          <a:bodyPr>
            <a:normAutofit/>
          </a:bodyPr>
          <a:lstStyle/>
          <a:p>
            <a:pPr algn="ctr"/>
            <a:r>
              <a:rPr lang="en-GB" sz="4000" dirty="0" smtClean="0">
                <a:solidFill>
                  <a:srgbClr val="0000FF"/>
                </a:solidFill>
                <a:latin typeface="Calibri" panose="020F0502020204030204" pitchFamily="34" charset="0"/>
                <a:cs typeface="Calibri" panose="020F0502020204030204" pitchFamily="34" charset="0"/>
              </a:rPr>
              <a:t>2.1</a:t>
            </a:r>
            <a:r>
              <a:rPr lang="en-GB" sz="4000" dirty="0">
                <a:solidFill>
                  <a:srgbClr val="0000FF"/>
                </a:solidFill>
                <a:latin typeface="Calibri" panose="020F0502020204030204" pitchFamily="34" charset="0"/>
                <a:cs typeface="Calibri" panose="020F0502020204030204" pitchFamily="34" charset="0"/>
              </a:rPr>
              <a:t>/ Threats and opportunities for young people during wars &amp; crisis in Rwanda</a:t>
            </a:r>
            <a:r>
              <a:rPr lang="en-GB" dirty="0">
                <a:solidFill>
                  <a:srgbClr val="0000FF"/>
                </a:solidFill>
                <a:latin typeface="Calibri" panose="020F0502020204030204" pitchFamily="34" charset="0"/>
                <a:cs typeface="Calibri" panose="020F0502020204030204" pitchFamily="34" charset="0"/>
              </a:rPr>
              <a:t/>
            </a:r>
            <a:br>
              <a:rPr lang="en-GB" dirty="0">
                <a:solidFill>
                  <a:srgbClr val="0000FF"/>
                </a:solidFill>
                <a:latin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42730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853441"/>
            <a:ext cx="10785764" cy="4937760"/>
          </a:xfrm>
        </p:spPr>
        <p:txBody>
          <a:bodyPr>
            <a:noAutofit/>
          </a:bodyPr>
          <a:lstStyle/>
          <a:p>
            <a:pPr lvl="1">
              <a:lnSpc>
                <a:spcPct val="110000"/>
              </a:lnSpc>
              <a:spcBef>
                <a:spcPts val="0"/>
              </a:spcBef>
            </a:pPr>
            <a:r>
              <a:rPr lang="en-GB" sz="2400" dirty="0" smtClean="0">
                <a:latin typeface="Calibri" panose="020F0502020204030204" pitchFamily="34" charset="0"/>
                <a:cs typeface="Calibri" panose="020F0502020204030204" pitchFamily="34" charset="0"/>
              </a:rPr>
              <a:t>Rwanda has experienced the worst genocide in the history with deep and appalling consequences on youth: deaths, orphans, child headed households, street children, mental disorders …</a:t>
            </a:r>
          </a:p>
          <a:p>
            <a:pPr lvl="1">
              <a:lnSpc>
                <a:spcPct val="110000"/>
              </a:lnSpc>
              <a:spcBef>
                <a:spcPts val="0"/>
              </a:spcBef>
            </a:pPr>
            <a:r>
              <a:rPr lang="en-US" sz="2400" dirty="0">
                <a:latin typeface="Calibri" panose="020F0502020204030204" pitchFamily="34" charset="0"/>
                <a:cs typeface="Calibri" panose="020F0502020204030204" pitchFamily="34" charset="0"/>
              </a:rPr>
              <a:t>thousands of youths were arrested on charges they committed crimes of genocide </a:t>
            </a:r>
            <a:r>
              <a:rPr lang="en-GB" sz="2400" dirty="0" smtClean="0">
                <a:latin typeface="Calibri" panose="020F0502020204030204" pitchFamily="34" charset="0"/>
                <a:cs typeface="Calibri" panose="020F0502020204030204" pitchFamily="34" charset="0"/>
              </a:rPr>
              <a:t>at very young age</a:t>
            </a:r>
            <a:endParaRPr lang="en-GB" sz="2400" dirty="0">
              <a:latin typeface="Calibri" panose="020F0502020204030204" pitchFamily="34" charset="0"/>
              <a:cs typeface="Calibri" panose="020F0502020204030204" pitchFamily="34" charset="0"/>
            </a:endParaRPr>
          </a:p>
          <a:p>
            <a:pPr lvl="1">
              <a:lnSpc>
                <a:spcPct val="110000"/>
              </a:lnSpc>
              <a:spcBef>
                <a:spcPts val="0"/>
              </a:spcBef>
            </a:pPr>
            <a:r>
              <a:rPr lang="en-GB" sz="2400" dirty="0" smtClean="0">
                <a:latin typeface="Calibri" panose="020F0502020204030204" pitchFamily="34" charset="0"/>
                <a:cs typeface="Calibri" panose="020F0502020204030204" pitchFamily="34" charset="0"/>
              </a:rPr>
              <a:t>The regional conflict situations has forced thousands of refugees to move across the boarders: over 100 thousands refugees in Rwanda (most of them young people and children). Youth are most affected : jobless, use of drugs, mental disorders …</a:t>
            </a:r>
          </a:p>
          <a:p>
            <a:pPr lvl="1">
              <a:lnSpc>
                <a:spcPct val="110000"/>
              </a:lnSpc>
              <a:spcBef>
                <a:spcPts val="0"/>
              </a:spcBef>
            </a:pPr>
            <a:r>
              <a:rPr lang="en-GB" sz="2400" dirty="0" smtClean="0">
                <a:latin typeface="Calibri" panose="020F0502020204030204" pitchFamily="34" charset="0"/>
                <a:cs typeface="Calibri" panose="020F0502020204030204" pitchFamily="34" charset="0"/>
              </a:rPr>
              <a:t>The Covid19 pandemic has also affected the living conditions youth: school dropouts, teenage pregnancies, increased drug abuse, loss of job opportunities, increased  family conflicts …. </a:t>
            </a:r>
            <a:endParaRPr lang="en-GB" sz="2400"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271954" y="1"/>
            <a:ext cx="9601200" cy="55071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Threats</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930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832659"/>
            <a:ext cx="10785764" cy="4937760"/>
          </a:xfrm>
        </p:spPr>
        <p:txBody>
          <a:bodyPr>
            <a:normAutofit fontScale="92500" lnSpcReduction="20000"/>
          </a:bodyPr>
          <a:lstStyle/>
          <a:p>
            <a:pPr>
              <a:lnSpc>
                <a:spcPct val="124000"/>
              </a:lnSpc>
              <a:spcBef>
                <a:spcPts val="0"/>
              </a:spcBef>
            </a:pPr>
            <a:r>
              <a:rPr lang="en-GB" sz="2800" dirty="0" smtClean="0">
                <a:latin typeface="Calibri" panose="020F0502020204030204" pitchFamily="34" charset="0"/>
                <a:cs typeface="Calibri" panose="020F0502020204030204" pitchFamily="34" charset="0"/>
              </a:rPr>
              <a:t>In general, Young </a:t>
            </a:r>
            <a:r>
              <a:rPr lang="en-GB" sz="2800" dirty="0">
                <a:latin typeface="Calibri" panose="020F0502020204030204" pitchFamily="34" charset="0"/>
                <a:cs typeface="Calibri" panose="020F0502020204030204" pitchFamily="34" charset="0"/>
              </a:rPr>
              <a:t>people </a:t>
            </a:r>
            <a:r>
              <a:rPr lang="en-GB" sz="2800" dirty="0" smtClean="0">
                <a:latin typeface="Calibri" panose="020F0502020204030204" pitchFamily="34" charset="0"/>
                <a:cs typeface="Calibri" panose="020F0502020204030204" pitchFamily="34" charset="0"/>
              </a:rPr>
              <a:t>(both male and female) are </a:t>
            </a:r>
            <a:r>
              <a:rPr lang="en-GB" sz="2800" dirty="0">
                <a:latin typeface="Calibri" panose="020F0502020204030204" pitchFamily="34" charset="0"/>
                <a:cs typeface="Calibri" panose="020F0502020204030204" pitchFamily="34" charset="0"/>
              </a:rPr>
              <a:t>vulnerable during conflicts times </a:t>
            </a:r>
            <a:r>
              <a:rPr lang="en-GB" sz="2800" dirty="0" smtClean="0">
                <a:latin typeface="Calibri" panose="020F0502020204030204" pitchFamily="34" charset="0"/>
                <a:cs typeface="Calibri" panose="020F0502020204030204" pitchFamily="34" charset="0"/>
              </a:rPr>
              <a:t> </a:t>
            </a:r>
          </a:p>
          <a:p>
            <a:pPr lvl="1">
              <a:lnSpc>
                <a:spcPct val="124000"/>
              </a:lnSpc>
              <a:spcBef>
                <a:spcPts val="0"/>
              </a:spcBef>
              <a:buFont typeface="Wingdings" panose="05000000000000000000" pitchFamily="2" charset="2"/>
              <a:buChar char="Ø"/>
            </a:pPr>
            <a:r>
              <a:rPr lang="en-GB" sz="2800" dirty="0" smtClean="0">
                <a:latin typeface="Calibri" panose="020F0502020204030204" pitchFamily="34" charset="0"/>
                <a:cs typeface="Calibri" panose="020F0502020204030204" pitchFamily="34" charset="0"/>
              </a:rPr>
              <a:t> targeted potential recruitments to </a:t>
            </a:r>
            <a:r>
              <a:rPr lang="en-GB" sz="2800" dirty="0">
                <a:latin typeface="Calibri" panose="020F0502020204030204" pitchFamily="34" charset="0"/>
                <a:cs typeface="Calibri" panose="020F0502020204030204" pitchFamily="34" charset="0"/>
              </a:rPr>
              <a:t>be </a:t>
            </a:r>
            <a:r>
              <a:rPr lang="en-GB" sz="2800" dirty="0" smtClean="0">
                <a:latin typeface="Calibri" panose="020F0502020204030204" pitchFamily="34" charset="0"/>
                <a:cs typeface="Calibri" panose="020F0502020204030204" pitchFamily="34" charset="0"/>
              </a:rPr>
              <a:t>rebels</a:t>
            </a:r>
          </a:p>
          <a:p>
            <a:pPr lvl="1">
              <a:lnSpc>
                <a:spcPct val="124000"/>
              </a:lnSpc>
              <a:spcBef>
                <a:spcPts val="0"/>
              </a:spcBef>
              <a:buFont typeface="Wingdings" panose="05000000000000000000" pitchFamily="2" charset="2"/>
              <a:buChar char="Ø"/>
            </a:pPr>
            <a:r>
              <a:rPr lang="en-GB" sz="2800" dirty="0" smtClean="0">
                <a:latin typeface="Calibri" panose="020F0502020204030204" pitchFamily="34" charset="0"/>
                <a:cs typeface="Calibri" panose="020F0502020204030204" pitchFamily="34" charset="0"/>
              </a:rPr>
              <a:t>most </a:t>
            </a:r>
            <a:r>
              <a:rPr lang="en-GB" sz="2800" dirty="0">
                <a:latin typeface="Calibri" panose="020F0502020204030204" pitchFamily="34" charset="0"/>
                <a:cs typeface="Calibri" panose="020F0502020204030204" pitchFamily="34" charset="0"/>
              </a:rPr>
              <a:t>targeted for </a:t>
            </a:r>
            <a:r>
              <a:rPr lang="en-GB" sz="2800" dirty="0" smtClean="0">
                <a:latin typeface="Calibri" panose="020F0502020204030204" pitchFamily="34" charset="0"/>
                <a:cs typeface="Calibri" panose="020F0502020204030204" pitchFamily="34" charset="0"/>
              </a:rPr>
              <a:t>GBV, </a:t>
            </a:r>
            <a:r>
              <a:rPr lang="en-GB" sz="2800" dirty="0">
                <a:latin typeface="Calibri" panose="020F0502020204030204" pitchFamily="34" charset="0"/>
                <a:cs typeface="Calibri" panose="020F0502020204030204" pitchFamily="34" charset="0"/>
              </a:rPr>
              <a:t>hence they </a:t>
            </a:r>
            <a:r>
              <a:rPr lang="en-GB" sz="2800" dirty="0" smtClean="0">
                <a:latin typeface="Calibri" panose="020F0502020204030204" pitchFamily="34" charset="0"/>
                <a:cs typeface="Calibri" panose="020F0502020204030204" pitchFamily="34" charset="0"/>
              </a:rPr>
              <a:t>are most likely to be infected </a:t>
            </a:r>
            <a:r>
              <a:rPr lang="en-GB" sz="2800" dirty="0">
                <a:latin typeface="Calibri" panose="020F0502020204030204" pitchFamily="34" charset="0"/>
                <a:cs typeface="Calibri" panose="020F0502020204030204" pitchFamily="34" charset="0"/>
              </a:rPr>
              <a:t>by </a:t>
            </a:r>
            <a:r>
              <a:rPr lang="en-GB" sz="2800" dirty="0" smtClean="0">
                <a:latin typeface="Calibri" panose="020F0502020204030204" pitchFamily="34" charset="0"/>
                <a:cs typeface="Calibri" panose="020F0502020204030204" pitchFamily="34" charset="0"/>
              </a:rPr>
              <a:t>IST and experience earlier pregnancies</a:t>
            </a:r>
            <a:endParaRPr lang="en-GB" sz="2800" dirty="0">
              <a:latin typeface="Calibri" panose="020F0502020204030204" pitchFamily="34" charset="0"/>
              <a:cs typeface="Calibri" panose="020F0502020204030204" pitchFamily="34" charset="0"/>
            </a:endParaRPr>
          </a:p>
          <a:p>
            <a:pPr lvl="1">
              <a:lnSpc>
                <a:spcPct val="124000"/>
              </a:lnSpc>
              <a:spcBef>
                <a:spcPts val="0"/>
              </a:spcBef>
              <a:buFont typeface="Wingdings" panose="05000000000000000000" pitchFamily="2" charset="2"/>
              <a:buChar char="Ø"/>
            </a:pPr>
            <a:r>
              <a:rPr lang="en-GB" sz="2800" dirty="0" smtClean="0">
                <a:latin typeface="Calibri" panose="020F0502020204030204" pitchFamily="34" charset="0"/>
                <a:cs typeface="Calibri" panose="020F0502020204030204" pitchFamily="34" charset="0"/>
              </a:rPr>
              <a:t>most experiencing mental </a:t>
            </a:r>
            <a:r>
              <a:rPr lang="en-GB" sz="2800" dirty="0">
                <a:latin typeface="Calibri" panose="020F0502020204030204" pitchFamily="34" charset="0"/>
                <a:cs typeface="Calibri" panose="020F0502020204030204" pitchFamily="34" charset="0"/>
              </a:rPr>
              <a:t>health issues which drag them to drug abuse leading to the death.</a:t>
            </a:r>
          </a:p>
          <a:p>
            <a:pPr>
              <a:lnSpc>
                <a:spcPct val="124000"/>
              </a:lnSpc>
              <a:spcBef>
                <a:spcPts val="0"/>
              </a:spcBef>
            </a:pPr>
            <a:r>
              <a:rPr lang="en-GB" sz="2800" dirty="0" smtClean="0">
                <a:latin typeface="Calibri" panose="020F0502020204030204" pitchFamily="34" charset="0"/>
                <a:cs typeface="Calibri" panose="020F0502020204030204" pitchFamily="34" charset="0"/>
              </a:rPr>
              <a:t>Increasing </a:t>
            </a:r>
            <a:r>
              <a:rPr lang="en-GB" sz="2800" dirty="0">
                <a:latin typeface="Calibri" panose="020F0502020204030204" pitchFamily="34" charset="0"/>
                <a:cs typeface="Calibri" panose="020F0502020204030204" pitchFamily="34" charset="0"/>
              </a:rPr>
              <a:t>involvement of children and young people in many of conflict-affected zones is an important area of concern for global security and the welfare of the younger generations: </a:t>
            </a:r>
            <a:r>
              <a:rPr lang="en-GB" sz="2800" dirty="0" smtClean="0">
                <a:latin typeface="Calibri" panose="020F0502020204030204" pitchFamily="34" charset="0"/>
                <a:cs typeface="Calibri" panose="020F0502020204030204" pitchFamily="34" charset="0"/>
              </a:rPr>
              <a:t>involvement in conflicts, hate speeches, </a:t>
            </a:r>
          </a:p>
          <a:p>
            <a:pPr>
              <a:lnSpc>
                <a:spcPct val="124000"/>
              </a:lnSpc>
              <a:spcBef>
                <a:spcPts val="0"/>
              </a:spcBef>
            </a:pPr>
            <a:r>
              <a:rPr lang="en-GB" sz="2800" dirty="0" smtClean="0">
                <a:latin typeface="Calibri" panose="020F0502020204030204" pitchFamily="34" charset="0"/>
                <a:cs typeface="Calibri" panose="020F0502020204030204" pitchFamily="34" charset="0"/>
              </a:rPr>
              <a:t>Increased exposure to increased intoxication through social media </a:t>
            </a:r>
          </a:p>
        </p:txBody>
      </p:sp>
      <p:sp>
        <p:nvSpPr>
          <p:cNvPr id="6" name="Title 1"/>
          <p:cNvSpPr txBox="1">
            <a:spLocks/>
          </p:cNvSpPr>
          <p:nvPr/>
        </p:nvSpPr>
        <p:spPr>
          <a:xfrm>
            <a:off x="1271954" y="0"/>
            <a:ext cx="9601200" cy="6961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Threats</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292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853441"/>
            <a:ext cx="10785764" cy="4937760"/>
          </a:xfrm>
        </p:spPr>
        <p:txBody>
          <a:bodyPr>
            <a:noAutofit/>
          </a:bodyPr>
          <a:lstStyle/>
          <a:p>
            <a:pPr lvl="1">
              <a:lnSpc>
                <a:spcPct val="110000"/>
              </a:lnSpc>
              <a:spcBef>
                <a:spcPts val="0"/>
              </a:spcBef>
            </a:pPr>
            <a:r>
              <a:rPr lang="en-GB" sz="2800" dirty="0" smtClean="0">
                <a:latin typeface="Calibri" panose="020F0502020204030204" pitchFamily="34" charset="0"/>
                <a:cs typeface="Calibri" panose="020F0502020204030204" pitchFamily="34" charset="0"/>
              </a:rPr>
              <a:t>Young people gain </a:t>
            </a:r>
            <a:r>
              <a:rPr lang="en-GB" sz="2800" dirty="0">
                <a:latin typeface="Calibri" panose="020F0502020204030204" pitchFamily="34" charset="0"/>
                <a:cs typeface="Calibri" panose="020F0502020204030204" pitchFamily="34" charset="0"/>
              </a:rPr>
              <a:t>skills </a:t>
            </a:r>
            <a:r>
              <a:rPr lang="en-GB" sz="2800" dirty="0" smtClean="0">
                <a:latin typeface="Calibri" panose="020F0502020204030204" pitchFamily="34" charset="0"/>
                <a:cs typeface="Calibri" panose="020F0502020204030204" pitchFamily="34" charset="0"/>
              </a:rPr>
              <a:t>quickly and they can use them to respond to their own: vocational training helped in gaining jobs and responding to their needs</a:t>
            </a:r>
          </a:p>
          <a:p>
            <a:pPr lvl="1">
              <a:lnSpc>
                <a:spcPct val="110000"/>
              </a:lnSpc>
              <a:spcBef>
                <a:spcPts val="0"/>
              </a:spcBef>
            </a:pPr>
            <a:r>
              <a:rPr lang="en-GB" sz="2800" dirty="0" smtClean="0">
                <a:latin typeface="Calibri" panose="020F0502020204030204" pitchFamily="34" charset="0"/>
                <a:cs typeface="Calibri" panose="020F0502020204030204" pitchFamily="34" charset="0"/>
              </a:rPr>
              <a:t>Increased engagement in volunteerism: youth are present in various initiatives targeting support to widows, old &amp; lonely, orphans headed households …</a:t>
            </a:r>
          </a:p>
          <a:p>
            <a:pPr lvl="1">
              <a:lnSpc>
                <a:spcPct val="110000"/>
              </a:lnSpc>
              <a:spcBef>
                <a:spcPts val="0"/>
              </a:spcBef>
            </a:pPr>
            <a:r>
              <a:rPr lang="en-GB" sz="2800" dirty="0" smtClean="0">
                <a:latin typeface="Calibri" panose="020F0502020204030204" pitchFamily="34" charset="0"/>
                <a:cs typeface="Calibri" panose="020F0502020204030204" pitchFamily="34" charset="0"/>
              </a:rPr>
              <a:t>Increased participation </a:t>
            </a:r>
            <a:r>
              <a:rPr lang="en-GB" sz="2800" dirty="0">
                <a:latin typeface="Calibri" panose="020F0502020204030204" pitchFamily="34" charset="0"/>
                <a:cs typeface="Calibri" panose="020F0502020204030204" pitchFamily="34" charset="0"/>
              </a:rPr>
              <a:t>in peace </a:t>
            </a:r>
            <a:r>
              <a:rPr lang="en-GB" sz="2800" dirty="0" smtClean="0">
                <a:latin typeface="Calibri" panose="020F0502020204030204" pitchFamily="34" charset="0"/>
                <a:cs typeface="Calibri" panose="020F0502020204030204" pitchFamily="34" charset="0"/>
              </a:rPr>
              <a:t>building initiatives through survivors associations</a:t>
            </a:r>
          </a:p>
          <a:p>
            <a:pPr lvl="1">
              <a:lnSpc>
                <a:spcPct val="110000"/>
              </a:lnSpc>
              <a:spcBef>
                <a:spcPts val="0"/>
              </a:spcBef>
            </a:pPr>
            <a:r>
              <a:rPr lang="en-GB" sz="2800" dirty="0" smtClean="0">
                <a:latin typeface="Calibri" panose="020F0502020204030204" pitchFamily="34" charset="0"/>
                <a:cs typeface="Calibri" panose="020F0502020204030204" pitchFamily="34" charset="0"/>
              </a:rPr>
              <a:t>They have tremendously </a:t>
            </a:r>
            <a:r>
              <a:rPr lang="en-GB" sz="2800" dirty="0">
                <a:latin typeface="Calibri" panose="020F0502020204030204" pitchFamily="34" charset="0"/>
                <a:cs typeface="Calibri" panose="020F0502020204030204" pitchFamily="34" charset="0"/>
              </a:rPr>
              <a:t>worked to fight </a:t>
            </a:r>
            <a:r>
              <a:rPr lang="en-GB" sz="2800" dirty="0" smtClean="0">
                <a:latin typeface="Calibri" panose="020F0502020204030204" pitchFamily="34" charset="0"/>
                <a:cs typeface="Calibri" panose="020F0502020204030204" pitchFamily="34" charset="0"/>
              </a:rPr>
              <a:t>Covid19 within their communities</a:t>
            </a:r>
            <a:endParaRPr lang="en-GB" sz="2800"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271954" y="1"/>
            <a:ext cx="9601200" cy="5715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Opportunities</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3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571501"/>
            <a:ext cx="10785764" cy="5219700"/>
          </a:xfrm>
        </p:spPr>
        <p:txBody>
          <a:bodyPr>
            <a:noAutofit/>
          </a:bodyPr>
          <a:lstStyle/>
          <a:p>
            <a:pPr lvl="1">
              <a:lnSpc>
                <a:spcPct val="110000"/>
              </a:lnSpc>
              <a:spcBef>
                <a:spcPts val="0"/>
              </a:spcBef>
            </a:pPr>
            <a:r>
              <a:rPr lang="en-GB" sz="2600" dirty="0">
                <a:latin typeface="Calibri" panose="020F0502020204030204" pitchFamily="34" charset="0"/>
                <a:cs typeface="Calibri" panose="020F0502020204030204" pitchFamily="34" charset="0"/>
              </a:rPr>
              <a:t>Rwanda has adopted and customized the international protection system, and this results in substantial progress in the protection of children and youth with regard to armed conflict and other situations of emergency. </a:t>
            </a:r>
            <a:endParaRPr lang="en-GB" sz="2600" dirty="0" smtClean="0">
              <a:latin typeface="Calibri" panose="020F0502020204030204" pitchFamily="34" charset="0"/>
              <a:cs typeface="Calibri" panose="020F0502020204030204" pitchFamily="34" charset="0"/>
            </a:endParaRPr>
          </a:p>
          <a:p>
            <a:pPr lvl="1">
              <a:lnSpc>
                <a:spcPct val="110000"/>
              </a:lnSpc>
              <a:spcBef>
                <a:spcPts val="0"/>
              </a:spcBef>
            </a:pPr>
            <a:r>
              <a:rPr lang="en-GB" sz="2600" dirty="0" smtClean="0">
                <a:latin typeface="Calibri" panose="020F0502020204030204" pitchFamily="34" charset="0"/>
                <a:cs typeface="Calibri" panose="020F0502020204030204" pitchFamily="34" charset="0"/>
              </a:rPr>
              <a:t>The </a:t>
            </a:r>
            <a:r>
              <a:rPr lang="en-GB" sz="2600" dirty="0">
                <a:latin typeface="Calibri" panose="020F0502020204030204" pitchFamily="34" charset="0"/>
                <a:cs typeface="Calibri" panose="020F0502020204030204" pitchFamily="34" charset="0"/>
              </a:rPr>
              <a:t>country has already reached a consensus concerning the establishment of a unified policy to address youth in conflict, as in the aftermath of the genocide against the </a:t>
            </a:r>
            <a:r>
              <a:rPr lang="en-GB" sz="2600" dirty="0" smtClean="0">
                <a:latin typeface="Calibri" panose="020F0502020204030204" pitchFamily="34" charset="0"/>
                <a:cs typeface="Calibri" panose="020F0502020204030204" pitchFamily="34" charset="0"/>
              </a:rPr>
              <a:t>Tutsi</a:t>
            </a:r>
            <a:r>
              <a:rPr lang="en-GB" sz="2600" dirty="0">
                <a:latin typeface="Calibri" panose="020F0502020204030204" pitchFamily="34" charset="0"/>
                <a:cs typeface="Calibri" panose="020F0502020204030204" pitchFamily="34" charset="0"/>
              </a:rPr>
              <a:t>, the young ones were sent back to school and the </a:t>
            </a:r>
            <a:r>
              <a:rPr lang="en-GB" sz="2600" dirty="0" smtClean="0">
                <a:latin typeface="Calibri" panose="020F0502020204030204" pitchFamily="34" charset="0"/>
                <a:cs typeface="Calibri" panose="020F0502020204030204" pitchFamily="34" charset="0"/>
              </a:rPr>
              <a:t>labour </a:t>
            </a:r>
            <a:r>
              <a:rPr lang="en-GB" sz="2600" dirty="0">
                <a:latin typeface="Calibri" panose="020F0502020204030204" pitchFamily="34" charset="0"/>
                <a:cs typeface="Calibri" panose="020F0502020204030204" pitchFamily="34" charset="0"/>
              </a:rPr>
              <a:t>laws start a practical prohibition of child </a:t>
            </a:r>
            <a:r>
              <a:rPr lang="en-GB" sz="2600" dirty="0" smtClean="0">
                <a:latin typeface="Calibri" panose="020F0502020204030204" pitchFamily="34" charset="0"/>
                <a:cs typeface="Calibri" panose="020F0502020204030204" pitchFamily="34" charset="0"/>
              </a:rPr>
              <a:t>labour </a:t>
            </a:r>
            <a:r>
              <a:rPr lang="en-GB" sz="2600" dirty="0">
                <a:latin typeface="Calibri" panose="020F0502020204030204" pitchFamily="34" charset="0"/>
                <a:cs typeface="Calibri" panose="020F0502020204030204" pitchFamily="34" charset="0"/>
              </a:rPr>
              <a:t>and </a:t>
            </a:r>
            <a:r>
              <a:rPr lang="en-GB" sz="2600" dirty="0" smtClean="0">
                <a:latin typeface="Calibri" panose="020F0502020204030204" pitchFamily="34" charset="0"/>
                <a:cs typeface="Calibri" panose="020F0502020204030204" pitchFamily="34" charset="0"/>
              </a:rPr>
              <a:t>workforce</a:t>
            </a:r>
          </a:p>
          <a:p>
            <a:pPr lvl="1">
              <a:lnSpc>
                <a:spcPct val="110000"/>
              </a:lnSpc>
              <a:spcBef>
                <a:spcPts val="0"/>
              </a:spcBef>
            </a:pPr>
            <a:r>
              <a:rPr lang="en-GB" sz="2600" dirty="0" smtClean="0">
                <a:latin typeface="Calibri" panose="020F0502020204030204" pitchFamily="34" charset="0"/>
                <a:cs typeface="Calibri" panose="020F0502020204030204" pitchFamily="34" charset="0"/>
              </a:rPr>
              <a:t>There are increased opportunities for access to education (12 years basic education, vocational training)</a:t>
            </a:r>
          </a:p>
          <a:p>
            <a:pPr lvl="1">
              <a:lnSpc>
                <a:spcPct val="110000"/>
              </a:lnSpc>
              <a:spcBef>
                <a:spcPts val="0"/>
              </a:spcBef>
            </a:pPr>
            <a:r>
              <a:rPr lang="en-GB" sz="2600" dirty="0" smtClean="0">
                <a:latin typeface="Calibri" panose="020F0502020204030204" pitchFamily="34" charset="0"/>
                <a:cs typeface="Calibri" panose="020F0502020204030204" pitchFamily="34" charset="0"/>
              </a:rPr>
              <a:t>There are increased programs of awareness and civic education targeting the youth</a:t>
            </a:r>
          </a:p>
          <a:p>
            <a:pPr lvl="1">
              <a:lnSpc>
                <a:spcPct val="110000"/>
              </a:lnSpc>
              <a:spcBef>
                <a:spcPts val="0"/>
              </a:spcBef>
            </a:pPr>
            <a:endParaRPr lang="en-GB" sz="2800" dirty="0" smtClean="0">
              <a:latin typeface="Calibri" panose="020F0502020204030204" pitchFamily="34" charset="0"/>
              <a:cs typeface="Calibri" panose="020F0502020204030204" pitchFamily="34" charset="0"/>
            </a:endParaRPr>
          </a:p>
        </p:txBody>
      </p:sp>
      <p:sp>
        <p:nvSpPr>
          <p:cNvPr id="6" name="Title 1"/>
          <p:cNvSpPr txBox="1">
            <a:spLocks/>
          </p:cNvSpPr>
          <p:nvPr/>
        </p:nvSpPr>
        <p:spPr>
          <a:xfrm>
            <a:off x="1271954" y="1"/>
            <a:ext cx="9601200" cy="5715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GB" sz="3600" dirty="0" smtClean="0">
                <a:solidFill>
                  <a:srgbClr val="0000FF"/>
                </a:solidFill>
                <a:latin typeface="Calibri" panose="020F0502020204030204" pitchFamily="34" charset="0"/>
                <a:cs typeface="Calibri" panose="020F0502020204030204" pitchFamily="34" charset="0"/>
              </a:rPr>
              <a:t>Opportunities</a:t>
            </a:r>
            <a:endParaRPr lang="en-GB" sz="3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3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2779674"/>
          </a:xfrm>
        </p:spPr>
        <p:txBody>
          <a:bodyPr>
            <a:normAutofit/>
          </a:bodyPr>
          <a:lstStyle/>
          <a:p>
            <a:pPr algn="ctr"/>
            <a:r>
              <a:rPr lang="en-GB" sz="4000" dirty="0" smtClean="0">
                <a:solidFill>
                  <a:srgbClr val="0000FF"/>
                </a:solidFill>
                <a:latin typeface="Calibri" panose="020F0502020204030204" pitchFamily="34" charset="0"/>
                <a:cs typeface="Calibri" panose="020F0502020204030204" pitchFamily="34" charset="0"/>
              </a:rPr>
              <a:t>2.2</a:t>
            </a:r>
            <a:r>
              <a:rPr lang="en-GB" sz="4000" dirty="0">
                <a:solidFill>
                  <a:srgbClr val="0000FF"/>
                </a:solidFill>
                <a:latin typeface="Calibri" panose="020F0502020204030204" pitchFamily="34" charset="0"/>
                <a:cs typeface="Calibri" panose="020F0502020204030204" pitchFamily="34" charset="0"/>
              </a:rPr>
              <a:t>/: How does Rwanda RC Youth support other youth in crisis situations?</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320644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BDA8A7-0CEB-4225-87B6-CC21A8611889}">
  <ds:schemaRefs>
    <ds:schemaRef ds:uri="http://schemas.microsoft.com/sharepoint/v3/contenttype/forms"/>
  </ds:schemaRefs>
</ds:datastoreItem>
</file>

<file path=customXml/itemProps2.xml><?xml version="1.0" encoding="utf-8"?>
<ds:datastoreItem xmlns:ds="http://schemas.openxmlformats.org/officeDocument/2006/customXml" ds:itemID="{64DF5C83-574F-4252-A4F8-E258C190A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928D1E-68BA-412E-B34A-7160A7263FC7}">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1265</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Berlin Sans FB Demi</vt:lpstr>
      <vt:lpstr>Calibri</vt:lpstr>
      <vt:lpstr>Courier New</vt:lpstr>
      <vt:lpstr>Wingdings</vt:lpstr>
      <vt:lpstr>Diamond Grid 16x9</vt:lpstr>
      <vt:lpstr>Managing Crisis: The role of Education and Young People  RRCS Youth Experience</vt:lpstr>
      <vt:lpstr>Presentation outline</vt:lpstr>
      <vt:lpstr>1. Background of the National Society</vt:lpstr>
      <vt:lpstr>2.1/ Threats and opportunities for young people during wars &amp; crisis in Rwanda </vt:lpstr>
      <vt:lpstr>PowerPoint Presentation</vt:lpstr>
      <vt:lpstr>PowerPoint Presentation</vt:lpstr>
      <vt:lpstr>PowerPoint Presentation</vt:lpstr>
      <vt:lpstr>PowerPoint Presentation</vt:lpstr>
      <vt:lpstr>2.2/: How does Rwanda RC Youth support other youth in crisis situations? </vt:lpstr>
      <vt:lpstr>PowerPoint Presentation</vt:lpstr>
      <vt:lpstr>Examples of Volunteers’ interventions during Covid19 response and other crisis </vt:lpstr>
      <vt:lpstr>PowerPoint Presentation</vt:lpstr>
      <vt:lpstr>Youth were at the forefront of Covid19 response with Community mobilisation and support</vt:lpstr>
      <vt:lpstr>PowerPoint Presentation</vt:lpstr>
      <vt:lpstr>PowerPoint Presentation</vt:lpstr>
      <vt:lpstr>PowerPoint Presentation</vt:lpstr>
      <vt:lpstr>2.3/: Is there any peer to peer support in crisis situation to young people for mental health and other needs? </vt:lpstr>
      <vt:lpstr>PowerPoint Presentation</vt:lpstr>
      <vt:lpstr>PowerPoint Presentation</vt:lpstr>
      <vt:lpstr>PowerPoint Presentation</vt:lpstr>
      <vt:lpstr> Together, we are stronger!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2012-06-18T16:53:33Z</dcterms:created>
  <dcterms:modified xsi:type="dcterms:W3CDTF">2022-06-29T09:03:13Z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